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1" r:id="rId5"/>
    <p:sldMasterId id="2147483703" r:id="rId6"/>
    <p:sldMasterId id="2147483717" r:id="rId7"/>
  </p:sldMasterIdLst>
  <p:notesMasterIdLst>
    <p:notesMasterId r:id="rId44"/>
  </p:notesMasterIdLst>
  <p:sldIdLst>
    <p:sldId id="681" r:id="rId8"/>
    <p:sldId id="648" r:id="rId9"/>
    <p:sldId id="649" r:id="rId10"/>
    <p:sldId id="650" r:id="rId11"/>
    <p:sldId id="651" r:id="rId12"/>
    <p:sldId id="652" r:id="rId13"/>
    <p:sldId id="654" r:id="rId14"/>
    <p:sldId id="656" r:id="rId15"/>
    <p:sldId id="660" r:id="rId16"/>
    <p:sldId id="659" r:id="rId17"/>
    <p:sldId id="661" r:id="rId18"/>
    <p:sldId id="332" r:id="rId19"/>
    <p:sldId id="689" r:id="rId20"/>
    <p:sldId id="662" r:id="rId21"/>
    <p:sldId id="688" r:id="rId22"/>
    <p:sldId id="684" r:id="rId23"/>
    <p:sldId id="386" r:id="rId24"/>
    <p:sldId id="464" r:id="rId25"/>
    <p:sldId id="389" r:id="rId26"/>
    <p:sldId id="580" r:id="rId27"/>
    <p:sldId id="396" r:id="rId28"/>
    <p:sldId id="426" r:id="rId29"/>
    <p:sldId id="612" r:id="rId30"/>
    <p:sldId id="614" r:id="rId31"/>
    <p:sldId id="613" r:id="rId32"/>
    <p:sldId id="615" r:id="rId33"/>
    <p:sldId id="616" r:id="rId34"/>
    <p:sldId id="617" r:id="rId35"/>
    <p:sldId id="618" r:id="rId36"/>
    <p:sldId id="619" r:id="rId37"/>
    <p:sldId id="620" r:id="rId38"/>
    <p:sldId id="621" r:id="rId39"/>
    <p:sldId id="622" r:id="rId40"/>
    <p:sldId id="625" r:id="rId41"/>
    <p:sldId id="626" r:id="rId42"/>
    <p:sldId id="687" r:id="rId43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>
          <p15:clr>
            <a:srgbClr val="A4A3A4"/>
          </p15:clr>
        </p15:guide>
        <p15:guide id="2" pos="280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21339" initials="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94660"/>
  </p:normalViewPr>
  <p:slideViewPr>
    <p:cSldViewPr>
      <p:cViewPr varScale="1">
        <p:scale>
          <a:sx n="115" d="100"/>
          <a:sy n="115" d="100"/>
        </p:scale>
        <p:origin x="696" y="96"/>
      </p:cViewPr>
      <p:guideLst>
        <p:guide orient="horz" pos="1694"/>
        <p:guide pos="28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viewProps" Target="viewProp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commentAuthors" Target="commentAuthor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857D-9DEA-4D23-9FB4-80ECD7B5DC21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2ED27-077B-4B8F-B939-7B693EA1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230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9330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275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99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746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12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2690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563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341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040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3311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1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615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1438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51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23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00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348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010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05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724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64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1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1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7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40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40" y="3441793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9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8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5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9" y="1261065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9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7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7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6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39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39" y="3441792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7" y="1080277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4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8" y="1261064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8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6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6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8317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414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2839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9671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9327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53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222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988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1087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927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710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8653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1933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003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2769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90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200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87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118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4508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078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73897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142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7" y="540140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9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330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6" y="540139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8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965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407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74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429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91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tags" Target="../tags/tag27.xml"/><Relationship Id="rId26" Type="http://schemas.openxmlformats.org/officeDocument/2006/relationships/tags" Target="../tags/tag35.xml"/><Relationship Id="rId3" Type="http://schemas.openxmlformats.org/officeDocument/2006/relationships/tags" Target="../tags/tag12.xml"/><Relationship Id="rId21" Type="http://schemas.openxmlformats.org/officeDocument/2006/relationships/tags" Target="../tags/tag30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tags" Target="../tags/tag26.xml"/><Relationship Id="rId25" Type="http://schemas.openxmlformats.org/officeDocument/2006/relationships/tags" Target="../tags/tag34.xml"/><Relationship Id="rId2" Type="http://schemas.openxmlformats.org/officeDocument/2006/relationships/tags" Target="../tags/tag11.xml"/><Relationship Id="rId16" Type="http://schemas.openxmlformats.org/officeDocument/2006/relationships/tags" Target="../tags/tag25.xml"/><Relationship Id="rId20" Type="http://schemas.openxmlformats.org/officeDocument/2006/relationships/tags" Target="../tags/tag29.xml"/><Relationship Id="rId29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24" Type="http://schemas.openxmlformats.org/officeDocument/2006/relationships/tags" Target="../tags/tag33.xml"/><Relationship Id="rId5" Type="http://schemas.openxmlformats.org/officeDocument/2006/relationships/tags" Target="../tags/tag14.xml"/><Relationship Id="rId15" Type="http://schemas.openxmlformats.org/officeDocument/2006/relationships/tags" Target="../tags/tag24.xml"/><Relationship Id="rId23" Type="http://schemas.openxmlformats.org/officeDocument/2006/relationships/tags" Target="../tags/tag32.xml"/><Relationship Id="rId28" Type="http://schemas.openxmlformats.org/officeDocument/2006/relationships/tags" Target="../tags/tag37.xml"/><Relationship Id="rId10" Type="http://schemas.openxmlformats.org/officeDocument/2006/relationships/tags" Target="../tags/tag19.xml"/><Relationship Id="rId19" Type="http://schemas.openxmlformats.org/officeDocument/2006/relationships/tags" Target="../tags/tag28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tags" Target="../tags/tag23.xml"/><Relationship Id="rId22" Type="http://schemas.openxmlformats.org/officeDocument/2006/relationships/tags" Target="../tags/tag31.xml"/><Relationship Id="rId27" Type="http://schemas.openxmlformats.org/officeDocument/2006/relationships/tags" Target="../tags/tag36.xml"/><Relationship Id="rId30" Type="http://schemas.openxmlformats.org/officeDocument/2006/relationships/notesSlide" Target="../notesSlides/notes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&#35270;&#39057;/&#20840;&#29699;&#20116;&#20010;&#26368;&#24378;&#30340;&#20179;&#20648;&#29289;&#27969;&#20013;&#24515;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ilibili.com/video/BV1Hx411x7ej/?spm_id_from=333.337.search-card.all.click&amp;vd_source=2220e3acc2776492838cabfed572a191" TargetMode="External"/><Relationship Id="rId4" Type="http://schemas.openxmlformats.org/officeDocument/2006/relationships/hyperlink" Target="https://www.bilibili.com/video/av543189676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16216" y="199058"/>
            <a:ext cx="2099786" cy="3856600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43460" y="1173572"/>
            <a:ext cx="4744963" cy="1599797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marR="40958" algn="ctr" defTabSz="685800">
              <a:spcBef>
                <a:spcPts val="735"/>
              </a:spcBef>
            </a:pPr>
            <a:r>
              <a:rPr lang="zh-CN" altLang="en-US" sz="60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现代物流管理</a:t>
            </a:r>
            <a:endParaRPr lang="en-US" altLang="zh-CN" sz="6000" b="1" dirty="0" smtClean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R="40958" algn="ctr" defTabSz="685800">
              <a:spcBef>
                <a:spcPts val="735"/>
              </a:spcBef>
            </a:pPr>
            <a:r>
              <a:rPr sz="3000" b="1" dirty="0" err="1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主讲教师</a:t>
            </a:r>
            <a:r>
              <a:rPr sz="30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：</a:t>
            </a:r>
            <a:endParaRPr sz="30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743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426" y="107251"/>
            <a:ext cx="1164431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500" dirty="0">
                <a:solidFill>
                  <a:srgbClr val="3E3E3E"/>
                </a:solidFill>
                <a:latin typeface="微软雅黑"/>
                <a:cs typeface="微软雅黑"/>
              </a:rPr>
              <a:t>课程学习方法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63868" y="554389"/>
            <a:ext cx="1824155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课堂要求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38299" y="1675328"/>
            <a:ext cx="1619250" cy="194861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just" defTabSz="685800">
              <a:spcBef>
                <a:spcPts val="75"/>
              </a:spcBef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参与讨论要热烈</a:t>
            </a:r>
          </a:p>
          <a:p>
            <a:pPr marL="9525" marR="3810" algn="just" defTabSz="685800">
              <a:lnSpc>
                <a:spcPct val="200000"/>
              </a:lnSpc>
            </a:pPr>
            <a:r>
              <a:rPr dirty="0" err="1">
                <a:solidFill>
                  <a:prstClr val="black"/>
                </a:solidFill>
                <a:latin typeface="微软雅黑"/>
                <a:cs typeface="微软雅黑"/>
              </a:rPr>
              <a:t>回答问题要积极</a:t>
            </a: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完成作业</a:t>
            </a:r>
            <a:r>
              <a:rPr dirty="0" err="1">
                <a:solidFill>
                  <a:prstClr val="black"/>
                </a:solidFill>
                <a:latin typeface="微软雅黑"/>
                <a:cs typeface="微软雅黑"/>
              </a:rPr>
              <a:t>要用心</a:t>
            </a: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小组任务</a:t>
            </a:r>
            <a:r>
              <a:rPr dirty="0" err="1">
                <a:solidFill>
                  <a:prstClr val="black"/>
                </a:solidFill>
                <a:latin typeface="微软雅黑"/>
                <a:cs typeface="微软雅黑"/>
              </a:rPr>
              <a:t>要创新</a:t>
            </a:r>
            <a:endParaRPr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93752" y="2278000"/>
            <a:ext cx="4155947" cy="2760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94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1" y="388405"/>
            <a:ext cx="7717631" cy="523220"/>
            <a:chOff x="152400" y="413694"/>
            <a:chExt cx="10290175" cy="497250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学习考核要求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1" y="848918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defTabSz="685800"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6982" y="1474738"/>
            <a:ext cx="5768340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      </a:t>
            </a:r>
          </a:p>
          <a:p>
            <a:pPr defTabSz="685800"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</a:t>
            </a: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平时成绩：</a:t>
            </a:r>
            <a:r>
              <a:rPr lang="en-US" altLang="zh-CN" sz="2400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70%</a:t>
            </a:r>
            <a:endParaRPr lang="zh-CN" altLang="en-US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endParaRPr lang="zh-CN" altLang="en-US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期末成绩：</a:t>
            </a:r>
            <a:r>
              <a:rPr lang="en-US" altLang="zh-CN" sz="2400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30%</a:t>
            </a:r>
            <a:endParaRPr lang="zh-CN" altLang="en-US" dirty="0">
              <a:solidFill>
                <a:prstClr val="black"/>
              </a:solidFill>
              <a:sym typeface="+mn-ea"/>
            </a:endParaRPr>
          </a:p>
          <a:p>
            <a:pPr defTabSz="685800"/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388348" y="1334087"/>
            <a:ext cx="455295" cy="1624965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7149" y="1000821"/>
            <a:ext cx="439610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平时出勤</a:t>
            </a:r>
            <a:endParaRPr lang="en-US" altLang="zh-CN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课堂表现</a:t>
            </a:r>
            <a:endParaRPr lang="en-US" altLang="zh-CN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小组成绩</a:t>
            </a:r>
            <a:endParaRPr lang="en-US" altLang="zh-CN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其中测试</a:t>
            </a:r>
            <a:endParaRPr lang="en-US" altLang="zh-CN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课后作业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491616" y="2157731"/>
            <a:ext cx="455295" cy="1533525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685800"/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926" y="2628901"/>
            <a:ext cx="2105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3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val="255342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69"/>
            <a:chOff x="152400" y="413694"/>
            <a:chExt cx="10290175" cy="496062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394" y="413694"/>
              <a:ext cx="7197898" cy="49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参考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教材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0"/>
            <a:ext cx="127635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01930" y="987425"/>
            <a:ext cx="8508365" cy="38010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00B0F0"/>
              </a:buClr>
              <a:buFont typeface="Wingdings" panose="05000000000000000000" charset="0"/>
              <a:buChar char="ü"/>
            </a:pPr>
            <a:r>
              <a:rPr lang="zh-CN" altLang="zh-CN" sz="2000" b="1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参考书</a:t>
            </a:r>
            <a:r>
              <a:rPr lang="zh-CN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：</a:t>
            </a:r>
          </a:p>
          <a:p>
            <a:pPr indent="0">
              <a:lnSpc>
                <a:spcPct val="200000"/>
              </a:lnSpc>
              <a:buClr>
                <a:srgbClr val="00B0F0"/>
              </a:buClr>
              <a:buFont typeface="Wingdings" panose="05000000000000000000" charset="0"/>
              <a:buNone/>
            </a:pPr>
            <a:r>
              <a:rPr lang="zh-CN" altLang="zh-CN" sz="2000" b="1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</a:t>
            </a: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1.</a:t>
            </a:r>
            <a:r>
              <a:rPr lang="zh-CN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《现代物流管理》，黄中鼎编著，复旦大学出版社</a:t>
            </a:r>
          </a:p>
          <a:p>
            <a:pPr indent="0">
              <a:lnSpc>
                <a:spcPct val="200000"/>
              </a:lnSpc>
              <a:buClr>
                <a:srgbClr val="00B0F0"/>
              </a:buClr>
              <a:buFont typeface="Wingdings" panose="05000000000000000000" charset="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2.</a:t>
            </a:r>
            <a:r>
              <a:rPr lang="zh-CN" altLang="en-US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《现代物流实务》，王斌义编著，对外经贸大学出版社</a:t>
            </a:r>
            <a:endParaRPr lang="zh-CN" altLang="zh-CN" sz="20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pPr indent="0">
              <a:lnSpc>
                <a:spcPct val="200000"/>
              </a:lnSpc>
              <a:buClr>
                <a:srgbClr val="00B0F0"/>
              </a:buClr>
              <a:buFont typeface="Wingdings" panose="05000000000000000000" charset="0"/>
              <a:buNone/>
            </a:pPr>
            <a:r>
              <a:rPr lang="en-US" altLang="zh-CN" sz="20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                  </a:t>
            </a:r>
            <a:endParaRPr lang="en-US" altLang="zh-CN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rgbClr val="C00000"/>
              </a:solidFill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>
              <a:sym typeface="+mn-ea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800851" y="1328735"/>
            <a:ext cx="2099786" cy="248602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29050" y="1828801"/>
            <a:ext cx="4133850" cy="1368965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45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情境一</a:t>
            </a:r>
          </a:p>
          <a:p>
            <a:pPr marR="40958" algn="ctr" defTabSz="685800">
              <a:spcBef>
                <a:spcPts val="735"/>
              </a:spcBef>
            </a:pPr>
            <a:r>
              <a:rPr lang="zh-CN" altLang="en-US" sz="30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认识物流与物流管理</a:t>
            </a:r>
            <a:endParaRPr sz="30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" y="299326"/>
            <a:ext cx="3314700" cy="52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17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任务一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33126" y="2450924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认识物流</a:t>
            </a:r>
            <a:endParaRPr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6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object 4"/>
          <p:cNvSpPr/>
          <p:nvPr/>
        </p:nvSpPr>
        <p:spPr>
          <a:xfrm>
            <a:off x="326517" y="1131697"/>
            <a:ext cx="467995" cy="433070"/>
          </a:xfrm>
          <a:custGeom>
            <a:avLst/>
            <a:gdLst/>
            <a:ahLst/>
            <a:cxnLst/>
            <a:rect l="l" t="t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8316" y="2503866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90" y="915035"/>
            <a:ext cx="5177155" cy="15004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知识目标：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了解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物流产生与发展的过程</a:t>
            </a: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理解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物流的内涵</a:t>
            </a: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掌握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物流的功能要素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05339" y="2362660"/>
            <a:ext cx="4791075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能够对物流有个总体的认知，能够掌握物流在国民经济中的作用</a:t>
            </a:r>
          </a:p>
        </p:txBody>
      </p:sp>
      <p:sp>
        <p:nvSpPr>
          <p:cNvPr id="13" name="object 6"/>
          <p:cNvSpPr/>
          <p:nvPr/>
        </p:nvSpPr>
        <p:spPr>
          <a:xfrm>
            <a:off x="378042" y="3773151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78042" y="3633312"/>
            <a:ext cx="7721600" cy="101566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36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打破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学生对物流的狭隘印象，培养学生的专业自信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52540" y="1419225"/>
            <a:ext cx="233172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现代物流的基本特征和主要职能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物流在国民经济中的作用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90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引入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1370" y="955040"/>
            <a:ext cx="3895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古代出名的快递业务</a:t>
            </a:r>
          </a:p>
        </p:txBody>
      </p:sp>
      <p:sp>
        <p:nvSpPr>
          <p:cNvPr id="3" name="右箭头 2"/>
          <p:cNvSpPr/>
          <p:nvPr/>
        </p:nvSpPr>
        <p:spPr>
          <a:xfrm>
            <a:off x="419735" y="1044575"/>
            <a:ext cx="381635" cy="280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5695" y="1415415"/>
            <a:ext cx="273748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长安回望绣成堆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山顶千门次第开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一骑红尘妃子笑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无人知是荔枝来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745" y="1325245"/>
            <a:ext cx="3450590" cy="2977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8765" y="3744075"/>
            <a:ext cx="428561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物流</a:t>
            </a:r>
            <a:r>
              <a:rPr lang="zh-CN" altLang="en-US" b="1" dirty="0">
                <a:solidFill>
                  <a:srgbClr val="C0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的产生与</a:t>
            </a:r>
            <a:r>
              <a:rPr lang="zh-CN" altLang="en-US" b="1" dirty="0" smtClean="0">
                <a:solidFill>
                  <a:srgbClr val="C00000"/>
                </a:solidFill>
                <a:latin typeface="微软雅黑 Light" panose="020B0502040204020203" charset="-122"/>
                <a:ea typeface="微软雅黑 Light" panose="020B0502040204020203" charset="-122"/>
              </a:rPr>
              <a:t>发展</a:t>
            </a:r>
            <a:r>
              <a:rPr lang="zh-CN" altLang="en-US" b="1" dirty="0" smtClean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（</a:t>
            </a:r>
            <a:r>
              <a:rPr lang="en-US" altLang="zh-CN" b="1" dirty="0" smtClean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2.1-14</a:t>
            </a:r>
            <a:r>
              <a:rPr lang="zh-CN" altLang="en-US" b="1" dirty="0" smtClean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）</a:t>
            </a:r>
            <a:endParaRPr lang="en-US" altLang="zh-CN" b="1" dirty="0" smtClean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endParaRPr lang="zh-CN" altLang="en-US" b="1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  <a:p>
            <a:r>
              <a:rPr lang="en-US" altLang="zh-CN" sz="800" b="1" dirty="0" smtClean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https</a:t>
            </a:r>
            <a:r>
              <a:rPr lang="en-US" altLang="zh-CN" sz="800" b="1" dirty="0">
                <a:solidFill>
                  <a:prstClr val="black"/>
                </a:solidFill>
                <a:latin typeface="微软雅黑 Light" panose="020B0502040204020203" charset="-122"/>
                <a:ea typeface="微软雅黑 Light" panose="020B0502040204020203" charset="-122"/>
              </a:rPr>
              <a:t>://mooc1.xueyinonline.com/nodedetailcontroller/visitnodedetail?courseId=228414857&amp;knowledgeId=653792370&amp;enc=</a:t>
            </a:r>
            <a:endParaRPr lang="zh-CN" altLang="en-US" sz="800" dirty="0">
              <a:solidFill>
                <a:prstClr val="black"/>
              </a:solidFill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71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一、物流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的产生与发展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0" y="941705"/>
            <a:ext cx="86258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Clr>
                <a:srgbClr val="0070C0"/>
              </a:buClr>
              <a:buFont typeface="Wingdings" panose="05000000000000000000" charset="0"/>
              <a:buNone/>
            </a:pP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物流随着商品的出现而产生，随着市场经济的完善而发展，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</a:t>
            </a:r>
            <a:r>
              <a:rPr lang="zh-CN" sz="15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概念最早出现在</a:t>
            </a:r>
            <a:r>
              <a:rPr lang="en-US" altLang="zh-CN" sz="15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世纪初的</a:t>
            </a:r>
            <a:r>
              <a:rPr lang="zh-CN" altLang="en-US" sz="15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美国</a:t>
            </a: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Clr>
                <a:srgbClr val="0070C0"/>
              </a:buClr>
              <a:buFont typeface="Wingdings" panose="05000000000000000000" charset="0"/>
              <a:buChar char="ü"/>
            </a:pPr>
            <a:endParaRPr lang="zh-CN" altLang="en-US" sz="15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5"/>
          <p:cNvSpPr/>
          <p:nvPr>
            <p:custDataLst>
              <p:tags r:id="rId1"/>
            </p:custDataLst>
          </p:nvPr>
        </p:nvSpPr>
        <p:spPr bwMode="auto">
          <a:xfrm>
            <a:off x="6115057" y="2613155"/>
            <a:ext cx="2360925" cy="1986223"/>
          </a:xfrm>
          <a:custGeom>
            <a:avLst/>
            <a:gdLst>
              <a:gd name="T0" fmla="*/ 0 w 1908"/>
              <a:gd name="T1" fmla="*/ 1632 h 1632"/>
              <a:gd name="T2" fmla="*/ 1645 w 1908"/>
              <a:gd name="T3" fmla="*/ 4 h 1632"/>
              <a:gd name="T4" fmla="*/ 1908 w 1908"/>
              <a:gd name="T5" fmla="*/ 26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08" h="1632">
                <a:moveTo>
                  <a:pt x="0" y="1632"/>
                </a:moveTo>
                <a:cubicBezTo>
                  <a:pt x="5" y="729"/>
                  <a:pt x="741" y="0"/>
                  <a:pt x="1645" y="4"/>
                </a:cubicBezTo>
                <a:cubicBezTo>
                  <a:pt x="1733" y="4"/>
                  <a:pt x="1821" y="12"/>
                  <a:pt x="1908" y="26"/>
                </a:cubicBezTo>
              </a:path>
            </a:pathLst>
          </a:custGeom>
          <a:noFill/>
          <a:ln w="57150" cap="flat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5" name="Oval 4"/>
          <p:cNvSpPr/>
          <p:nvPr>
            <p:custDataLst>
              <p:tags r:id="rId2"/>
            </p:custDataLst>
          </p:nvPr>
        </p:nvSpPr>
        <p:spPr>
          <a:xfrm>
            <a:off x="6078472" y="4134716"/>
            <a:ext cx="113304" cy="113304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Oval 5"/>
          <p:cNvSpPr/>
          <p:nvPr>
            <p:custDataLst>
              <p:tags r:id="rId3"/>
            </p:custDataLst>
          </p:nvPr>
        </p:nvSpPr>
        <p:spPr>
          <a:xfrm>
            <a:off x="6577758" y="3244948"/>
            <a:ext cx="113304" cy="113304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9" name="Oval 7"/>
          <p:cNvSpPr/>
          <p:nvPr>
            <p:custDataLst>
              <p:tags r:id="rId4"/>
            </p:custDataLst>
          </p:nvPr>
        </p:nvSpPr>
        <p:spPr>
          <a:xfrm>
            <a:off x="7271097" y="2714880"/>
            <a:ext cx="113304" cy="113304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4" name="TextBox 23"/>
          <p:cNvSpPr txBox="1"/>
          <p:nvPr>
            <p:custDataLst>
              <p:tags r:id="rId5"/>
            </p:custDataLst>
          </p:nvPr>
        </p:nvSpPr>
        <p:spPr>
          <a:xfrm rot="1020000">
            <a:off x="6119495" y="4371340"/>
            <a:ext cx="1984375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id-ID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世纪初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——20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</a:p>
        </p:txBody>
      </p:sp>
      <p:sp>
        <p:nvSpPr>
          <p:cNvPr id="25" name="TextBox 24"/>
          <p:cNvSpPr txBox="1"/>
          <p:nvPr>
            <p:custDataLst>
              <p:tags r:id="rId6"/>
            </p:custDataLst>
          </p:nvPr>
        </p:nvSpPr>
        <p:spPr>
          <a:xfrm rot="1140000">
            <a:off x="6607810" y="3742690"/>
            <a:ext cx="2242185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id-ID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—20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</a:p>
        </p:txBody>
      </p:sp>
      <p:sp>
        <p:nvSpPr>
          <p:cNvPr id="27" name="TextBox 26"/>
          <p:cNvSpPr txBox="1"/>
          <p:nvPr>
            <p:custDataLst>
              <p:tags r:id="rId7"/>
            </p:custDataLst>
          </p:nvPr>
        </p:nvSpPr>
        <p:spPr>
          <a:xfrm rot="1320000">
            <a:off x="7392670" y="3288030"/>
            <a:ext cx="1915160" cy="25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id-ID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</a:t>
            </a:r>
            <a:r>
              <a:rPr lang="en-US" altLang="zh-CN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50" b="1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</a:p>
        </p:txBody>
      </p:sp>
      <p:grpSp>
        <p:nvGrpSpPr>
          <p:cNvPr id="29" name="Group 28"/>
          <p:cNvGrpSpPr/>
          <p:nvPr>
            <p:custDataLst>
              <p:tags r:id="rId8"/>
            </p:custDataLst>
          </p:nvPr>
        </p:nvGrpSpPr>
        <p:grpSpPr>
          <a:xfrm flipH="1">
            <a:off x="5603240" y="3673475"/>
            <a:ext cx="415925" cy="469900"/>
            <a:chOff x="2108477" y="2757465"/>
            <a:chExt cx="2423386" cy="299955"/>
          </a:xfrm>
        </p:grpSpPr>
        <p:cxnSp>
          <p:nvCxnSpPr>
            <p:cNvPr id="31" name="Straight Connector 30"/>
            <p:cNvCxnSpPr/>
            <p:nvPr>
              <p:custDataLst>
                <p:tags r:id="rId27"/>
              </p:custDataLst>
            </p:nvPr>
          </p:nvCxnSpPr>
          <p:spPr>
            <a:xfrm flipH="1">
              <a:off x="2108477" y="2757465"/>
              <a:ext cx="1864621" cy="299955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32" name="Straight Connector 31"/>
            <p:cNvCxnSpPr/>
            <p:nvPr>
              <p:custDataLst>
                <p:tags r:id="rId28"/>
              </p:custDataLst>
            </p:nvPr>
          </p:nvCxnSpPr>
          <p:spPr>
            <a:xfrm flipH="1" flipV="1">
              <a:off x="3973098" y="2757465"/>
              <a:ext cx="558765" cy="907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</p:grpSp>
      <p:sp>
        <p:nvSpPr>
          <p:cNvPr id="37" name="Oval 36"/>
          <p:cNvSpPr/>
          <p:nvPr>
            <p:custDataLst>
              <p:tags r:id="rId9"/>
            </p:custDataLst>
          </p:nvPr>
        </p:nvSpPr>
        <p:spPr>
          <a:xfrm>
            <a:off x="5226665" y="3504790"/>
            <a:ext cx="376982" cy="376982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34" name="Group 33"/>
          <p:cNvGrpSpPr/>
          <p:nvPr>
            <p:custDataLst>
              <p:tags r:id="rId10"/>
            </p:custDataLst>
          </p:nvPr>
        </p:nvGrpSpPr>
        <p:grpSpPr>
          <a:xfrm>
            <a:off x="5308376" y="3597799"/>
            <a:ext cx="190964" cy="190964"/>
            <a:chOff x="2005013" y="1077913"/>
            <a:chExt cx="688975" cy="688975"/>
          </a:xfrm>
          <a:solidFill>
            <a:sysClr val="window" lastClr="FFFFFF"/>
          </a:solidFill>
        </p:grpSpPr>
        <p:sp>
          <p:nvSpPr>
            <p:cNvPr id="35" name="Freeform 5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36" name="Freeform 6"/>
            <p:cNvSpPr/>
            <p:nvPr>
              <p:custDataLst>
                <p:tags r:id="rId26"/>
              </p:custDataLst>
            </p:nvPr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sp>
        <p:nvSpPr>
          <p:cNvPr id="39" name="TextBox 38"/>
          <p:cNvSpPr txBox="1"/>
          <p:nvPr>
            <p:custDataLst>
              <p:tags r:id="rId11"/>
            </p:custDataLst>
          </p:nvPr>
        </p:nvSpPr>
        <p:spPr>
          <a:xfrm>
            <a:off x="1102360" y="3608070"/>
            <a:ext cx="3119755" cy="205105"/>
          </a:xfrm>
          <a:prstGeom prst="rect">
            <a:avLst/>
          </a:prstGeom>
          <a:noFill/>
        </p:spPr>
        <p:txBody>
          <a:bodyPr wrap="square" lIns="67500" tIns="35100" rIns="67500" bIns="0" rtlCol="0" anchor="b" anchorCtr="0"/>
          <a:lstStyle/>
          <a:p>
            <a:pPr algn="r">
              <a:lnSpc>
                <a:spcPct val="120000"/>
              </a:lnSpc>
            </a:pPr>
            <a:r>
              <a:rPr lang="zh-CN" altLang="en-US" sz="1600" b="1" spc="3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物流概念的孕育和萌芽</a:t>
            </a:r>
          </a:p>
        </p:txBody>
      </p:sp>
      <p:grpSp>
        <p:nvGrpSpPr>
          <p:cNvPr id="82" name="Group 81"/>
          <p:cNvGrpSpPr/>
          <p:nvPr>
            <p:custDataLst>
              <p:tags r:id="rId12"/>
            </p:custDataLst>
          </p:nvPr>
        </p:nvGrpSpPr>
        <p:grpSpPr>
          <a:xfrm flipH="1">
            <a:off x="6125845" y="2332355"/>
            <a:ext cx="452755" cy="842645"/>
            <a:chOff x="2756450" y="2757465"/>
            <a:chExt cx="1775413" cy="397613"/>
          </a:xfrm>
        </p:grpSpPr>
        <p:cxnSp>
          <p:nvCxnSpPr>
            <p:cNvPr id="84" name="Straight Connector 83"/>
            <p:cNvCxnSpPr/>
            <p:nvPr>
              <p:custDataLst>
                <p:tags r:id="rId23"/>
              </p:custDataLst>
            </p:nvPr>
          </p:nvCxnSpPr>
          <p:spPr>
            <a:xfrm flipH="1">
              <a:off x="2756450" y="2757465"/>
              <a:ext cx="1216648" cy="397613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85" name="Straight Connector 84"/>
            <p:cNvCxnSpPr/>
            <p:nvPr>
              <p:custDataLst>
                <p:tags r:id="rId24"/>
              </p:custDataLst>
            </p:nvPr>
          </p:nvCxnSpPr>
          <p:spPr>
            <a:xfrm flipH="1" flipV="1">
              <a:off x="3973098" y="2757465"/>
              <a:ext cx="558765" cy="907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</p:grpSp>
      <p:sp>
        <p:nvSpPr>
          <p:cNvPr id="95" name="Oval 94"/>
          <p:cNvSpPr/>
          <p:nvPr>
            <p:custDataLst>
              <p:tags r:id="rId13"/>
            </p:custDataLst>
          </p:nvPr>
        </p:nvSpPr>
        <p:spPr>
          <a:xfrm flipH="1">
            <a:off x="6625403" y="1467997"/>
            <a:ext cx="97540" cy="9754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3" name="Oval 62"/>
          <p:cNvSpPr/>
          <p:nvPr>
            <p:custDataLst>
              <p:tags r:id="rId14"/>
            </p:custDataLst>
          </p:nvPr>
        </p:nvSpPr>
        <p:spPr>
          <a:xfrm>
            <a:off x="5794570" y="2129196"/>
            <a:ext cx="376982" cy="376982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8" name="Freeform 96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5888066" y="2230396"/>
            <a:ext cx="189074" cy="188639"/>
          </a:xfrm>
          <a:custGeom>
            <a:avLst/>
            <a:gdLst>
              <a:gd name="T0" fmla="*/ 13537 w 16094"/>
              <a:gd name="T1" fmla="*/ 6059 h 16058"/>
              <a:gd name="T2" fmla="*/ 13105 w 16094"/>
              <a:gd name="T3" fmla="*/ 4843 h 16058"/>
              <a:gd name="T4" fmla="*/ 12309 w 16094"/>
              <a:gd name="T5" fmla="*/ 3778 h 16058"/>
              <a:gd name="T6" fmla="*/ 11103 w 16094"/>
              <a:gd name="T7" fmla="*/ 2914 h 16058"/>
              <a:gd name="T8" fmla="*/ 9730 w 16094"/>
              <a:gd name="T9" fmla="*/ 2510 h 16058"/>
              <a:gd name="T10" fmla="*/ 10548 w 16094"/>
              <a:gd name="T11" fmla="*/ 1344 h 16058"/>
              <a:gd name="T12" fmla="*/ 11273 w 16094"/>
              <a:gd name="T13" fmla="*/ 1058 h 16058"/>
              <a:gd name="T14" fmla="*/ 12175 w 16094"/>
              <a:gd name="T15" fmla="*/ 1030 h 16058"/>
              <a:gd name="T16" fmla="*/ 13215 w 16094"/>
              <a:gd name="T17" fmla="*/ 1370 h 16058"/>
              <a:gd name="T18" fmla="*/ 14130 w 16094"/>
              <a:gd name="T19" fmla="*/ 2061 h 16058"/>
              <a:gd name="T20" fmla="*/ 14752 w 16094"/>
              <a:gd name="T21" fmla="*/ 2927 h 16058"/>
              <a:gd name="T22" fmla="*/ 15061 w 16094"/>
              <a:gd name="T23" fmla="*/ 3885 h 16058"/>
              <a:gd name="T24" fmla="*/ 15035 w 16094"/>
              <a:gd name="T25" fmla="*/ 4794 h 16058"/>
              <a:gd name="T26" fmla="*/ 14704 w 16094"/>
              <a:gd name="T27" fmla="*/ 5577 h 16058"/>
              <a:gd name="T28" fmla="*/ 4429 w 16094"/>
              <a:gd name="T29" fmla="*/ 13990 h 16058"/>
              <a:gd name="T30" fmla="*/ 4128 w 16094"/>
              <a:gd name="T31" fmla="*/ 13119 h 16058"/>
              <a:gd name="T32" fmla="*/ 3522 w 16094"/>
              <a:gd name="T33" fmla="*/ 12349 h 16058"/>
              <a:gd name="T34" fmla="*/ 2735 w 16094"/>
              <a:gd name="T35" fmla="*/ 11832 h 16058"/>
              <a:gd name="T36" fmla="*/ 1857 w 16094"/>
              <a:gd name="T37" fmla="*/ 11600 h 16058"/>
              <a:gd name="T38" fmla="*/ 2349 w 16094"/>
              <a:gd name="T39" fmla="*/ 9539 h 16058"/>
              <a:gd name="T40" fmla="*/ 3383 w 16094"/>
              <a:gd name="T41" fmla="*/ 9051 h 16058"/>
              <a:gd name="T42" fmla="*/ 5065 w 16094"/>
              <a:gd name="T43" fmla="*/ 9305 h 16058"/>
              <a:gd name="T44" fmla="*/ 6529 w 16094"/>
              <a:gd name="T45" fmla="*/ 10574 h 16058"/>
              <a:gd name="T46" fmla="*/ 7057 w 16094"/>
              <a:gd name="T47" fmla="*/ 12341 h 16058"/>
              <a:gd name="T48" fmla="*/ 6481 w 16094"/>
              <a:gd name="T49" fmla="*/ 13816 h 16058"/>
              <a:gd name="T50" fmla="*/ 1899 w 16094"/>
              <a:gd name="T51" fmla="*/ 15034 h 16058"/>
              <a:gd name="T52" fmla="*/ 1430 w 16094"/>
              <a:gd name="T53" fmla="*/ 14978 h 16058"/>
              <a:gd name="T54" fmla="*/ 1080 w 16094"/>
              <a:gd name="T55" fmla="*/ 14626 h 16058"/>
              <a:gd name="T56" fmla="*/ 1037 w 16094"/>
              <a:gd name="T57" fmla="*/ 14110 h 16058"/>
              <a:gd name="T58" fmla="*/ 2133 w 16094"/>
              <a:gd name="T59" fmla="*/ 12161 h 16058"/>
              <a:gd name="T60" fmla="*/ 2879 w 16094"/>
              <a:gd name="T61" fmla="*/ 12483 h 16058"/>
              <a:gd name="T62" fmla="*/ 3517 w 16094"/>
              <a:gd name="T63" fmla="*/ 13089 h 16058"/>
              <a:gd name="T64" fmla="*/ 3887 w 16094"/>
              <a:gd name="T65" fmla="*/ 13837 h 16058"/>
              <a:gd name="T66" fmla="*/ 5275 w 16094"/>
              <a:gd name="T67" fmla="*/ 8311 h 16058"/>
              <a:gd name="T68" fmla="*/ 4471 w 16094"/>
              <a:gd name="T69" fmla="*/ 8075 h 16058"/>
              <a:gd name="T70" fmla="*/ 3832 w 16094"/>
              <a:gd name="T71" fmla="*/ 8011 h 16058"/>
              <a:gd name="T72" fmla="*/ 8544 w 16094"/>
              <a:gd name="T73" fmla="*/ 3613 h 16058"/>
              <a:gd name="T74" fmla="*/ 9615 w 16094"/>
              <a:gd name="T75" fmla="*/ 3512 h 16058"/>
              <a:gd name="T76" fmla="*/ 7177 w 16094"/>
              <a:gd name="T77" fmla="*/ 9768 h 16058"/>
              <a:gd name="T78" fmla="*/ 6475 w 16094"/>
              <a:gd name="T79" fmla="*/ 9029 h 16058"/>
              <a:gd name="T80" fmla="*/ 10683 w 16094"/>
              <a:gd name="T81" fmla="*/ 3831 h 16058"/>
              <a:gd name="T82" fmla="*/ 11597 w 16094"/>
              <a:gd name="T83" fmla="*/ 4487 h 16058"/>
              <a:gd name="T84" fmla="*/ 12178 w 16094"/>
              <a:gd name="T85" fmla="*/ 5258 h 16058"/>
              <a:gd name="T86" fmla="*/ 7882 w 16094"/>
              <a:gd name="T87" fmla="*/ 11105 h 16058"/>
              <a:gd name="T88" fmla="*/ 12576 w 16094"/>
              <a:gd name="T89" fmla="*/ 6482 h 16058"/>
              <a:gd name="T90" fmla="*/ 12439 w 16094"/>
              <a:gd name="T91" fmla="*/ 7635 h 16058"/>
              <a:gd name="T92" fmla="*/ 11948 w 16094"/>
              <a:gd name="T93" fmla="*/ 8406 h 16058"/>
              <a:gd name="T94" fmla="*/ 14463 w 16094"/>
              <a:gd name="T95" fmla="*/ 1003 h 16058"/>
              <a:gd name="T96" fmla="*/ 13190 w 16094"/>
              <a:gd name="T97" fmla="*/ 260 h 16058"/>
              <a:gd name="T98" fmla="*/ 11795 w 16094"/>
              <a:gd name="T99" fmla="*/ 0 h 16058"/>
              <a:gd name="T100" fmla="*/ 10660 w 16094"/>
              <a:gd name="T101" fmla="*/ 187 h 16058"/>
              <a:gd name="T102" fmla="*/ 9684 w 16094"/>
              <a:gd name="T103" fmla="*/ 727 h 16058"/>
              <a:gd name="T104" fmla="*/ 1704 w 16094"/>
              <a:gd name="T105" fmla="*/ 8728 h 16058"/>
              <a:gd name="T106" fmla="*/ 1279 w 16094"/>
              <a:gd name="T107" fmla="*/ 9454 h 16058"/>
              <a:gd name="T108" fmla="*/ 0 w 16094"/>
              <a:gd name="T109" fmla="*/ 14302 h 16058"/>
              <a:gd name="T110" fmla="*/ 402 w 16094"/>
              <a:gd name="T111" fmla="*/ 15419 h 16058"/>
              <a:gd name="T112" fmla="*/ 1407 w 16094"/>
              <a:gd name="T113" fmla="*/ 16022 h 16058"/>
              <a:gd name="T114" fmla="*/ 2275 w 16094"/>
              <a:gd name="T115" fmla="*/ 15980 h 16058"/>
              <a:gd name="T116" fmla="*/ 7227 w 16094"/>
              <a:gd name="T117" fmla="*/ 14541 h 16058"/>
              <a:gd name="T118" fmla="*/ 15901 w 16094"/>
              <a:gd name="T119" fmla="*/ 5421 h 16058"/>
              <a:gd name="T120" fmla="*/ 15857 w 16094"/>
              <a:gd name="T121" fmla="*/ 2953 h 16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94" h="16058">
                <a:moveTo>
                  <a:pt x="14431" y="5907"/>
                </a:moveTo>
                <a:lnTo>
                  <a:pt x="13584" y="6759"/>
                </a:lnTo>
                <a:lnTo>
                  <a:pt x="13585" y="6717"/>
                </a:lnTo>
                <a:lnTo>
                  <a:pt x="13586" y="6675"/>
                </a:lnTo>
                <a:lnTo>
                  <a:pt x="13588" y="6633"/>
                </a:lnTo>
                <a:lnTo>
                  <a:pt x="13590" y="6591"/>
                </a:lnTo>
                <a:lnTo>
                  <a:pt x="13591" y="6549"/>
                </a:lnTo>
                <a:lnTo>
                  <a:pt x="13591" y="6507"/>
                </a:lnTo>
                <a:lnTo>
                  <a:pt x="13590" y="6464"/>
                </a:lnTo>
                <a:lnTo>
                  <a:pt x="13587" y="6420"/>
                </a:lnTo>
                <a:lnTo>
                  <a:pt x="13578" y="6330"/>
                </a:lnTo>
                <a:lnTo>
                  <a:pt x="13566" y="6240"/>
                </a:lnTo>
                <a:lnTo>
                  <a:pt x="13553" y="6148"/>
                </a:lnTo>
                <a:lnTo>
                  <a:pt x="13537" y="6059"/>
                </a:lnTo>
                <a:lnTo>
                  <a:pt x="13520" y="5969"/>
                </a:lnTo>
                <a:lnTo>
                  <a:pt x="13500" y="5879"/>
                </a:lnTo>
                <a:lnTo>
                  <a:pt x="13478" y="5790"/>
                </a:lnTo>
                <a:lnTo>
                  <a:pt x="13453" y="5702"/>
                </a:lnTo>
                <a:lnTo>
                  <a:pt x="13427" y="5613"/>
                </a:lnTo>
                <a:lnTo>
                  <a:pt x="13400" y="5525"/>
                </a:lnTo>
                <a:lnTo>
                  <a:pt x="13370" y="5439"/>
                </a:lnTo>
                <a:lnTo>
                  <a:pt x="13338" y="5351"/>
                </a:lnTo>
                <a:lnTo>
                  <a:pt x="13305" y="5265"/>
                </a:lnTo>
                <a:lnTo>
                  <a:pt x="13268" y="5180"/>
                </a:lnTo>
                <a:lnTo>
                  <a:pt x="13230" y="5094"/>
                </a:lnTo>
                <a:lnTo>
                  <a:pt x="13191" y="5010"/>
                </a:lnTo>
                <a:lnTo>
                  <a:pt x="13150" y="4927"/>
                </a:lnTo>
                <a:lnTo>
                  <a:pt x="13105" y="4843"/>
                </a:lnTo>
                <a:lnTo>
                  <a:pt x="13060" y="4761"/>
                </a:lnTo>
                <a:lnTo>
                  <a:pt x="13014" y="4680"/>
                </a:lnTo>
                <a:lnTo>
                  <a:pt x="12965" y="4600"/>
                </a:lnTo>
                <a:lnTo>
                  <a:pt x="12913" y="4520"/>
                </a:lnTo>
                <a:lnTo>
                  <a:pt x="12861" y="4441"/>
                </a:lnTo>
                <a:lnTo>
                  <a:pt x="12807" y="4364"/>
                </a:lnTo>
                <a:lnTo>
                  <a:pt x="12750" y="4286"/>
                </a:lnTo>
                <a:lnTo>
                  <a:pt x="12692" y="4210"/>
                </a:lnTo>
                <a:lnTo>
                  <a:pt x="12633" y="4136"/>
                </a:lnTo>
                <a:lnTo>
                  <a:pt x="12571" y="4062"/>
                </a:lnTo>
                <a:lnTo>
                  <a:pt x="12508" y="3989"/>
                </a:lnTo>
                <a:lnTo>
                  <a:pt x="12443" y="3917"/>
                </a:lnTo>
                <a:lnTo>
                  <a:pt x="12376" y="3847"/>
                </a:lnTo>
                <a:lnTo>
                  <a:pt x="12309" y="3778"/>
                </a:lnTo>
                <a:lnTo>
                  <a:pt x="12230" y="3701"/>
                </a:lnTo>
                <a:lnTo>
                  <a:pt x="12152" y="3628"/>
                </a:lnTo>
                <a:lnTo>
                  <a:pt x="12071" y="3557"/>
                </a:lnTo>
                <a:lnTo>
                  <a:pt x="11989" y="3487"/>
                </a:lnTo>
                <a:lnTo>
                  <a:pt x="11905" y="3419"/>
                </a:lnTo>
                <a:lnTo>
                  <a:pt x="11821" y="3354"/>
                </a:lnTo>
                <a:lnTo>
                  <a:pt x="11735" y="3292"/>
                </a:lnTo>
                <a:lnTo>
                  <a:pt x="11648" y="3231"/>
                </a:lnTo>
                <a:lnTo>
                  <a:pt x="11560" y="3172"/>
                </a:lnTo>
                <a:lnTo>
                  <a:pt x="11471" y="3116"/>
                </a:lnTo>
                <a:lnTo>
                  <a:pt x="11380" y="3062"/>
                </a:lnTo>
                <a:lnTo>
                  <a:pt x="11289" y="3010"/>
                </a:lnTo>
                <a:lnTo>
                  <a:pt x="11196" y="2961"/>
                </a:lnTo>
                <a:lnTo>
                  <a:pt x="11103" y="2914"/>
                </a:lnTo>
                <a:lnTo>
                  <a:pt x="11009" y="2868"/>
                </a:lnTo>
                <a:lnTo>
                  <a:pt x="10913" y="2826"/>
                </a:lnTo>
                <a:lnTo>
                  <a:pt x="10818" y="2786"/>
                </a:lnTo>
                <a:lnTo>
                  <a:pt x="10721" y="2749"/>
                </a:lnTo>
                <a:lnTo>
                  <a:pt x="10625" y="2714"/>
                </a:lnTo>
                <a:lnTo>
                  <a:pt x="10527" y="2681"/>
                </a:lnTo>
                <a:lnTo>
                  <a:pt x="10429" y="2651"/>
                </a:lnTo>
                <a:lnTo>
                  <a:pt x="10330" y="2622"/>
                </a:lnTo>
                <a:lnTo>
                  <a:pt x="10231" y="2597"/>
                </a:lnTo>
                <a:lnTo>
                  <a:pt x="10132" y="2574"/>
                </a:lnTo>
                <a:lnTo>
                  <a:pt x="10031" y="2554"/>
                </a:lnTo>
                <a:lnTo>
                  <a:pt x="9932" y="2537"/>
                </a:lnTo>
                <a:lnTo>
                  <a:pt x="9831" y="2522"/>
                </a:lnTo>
                <a:lnTo>
                  <a:pt x="9730" y="2510"/>
                </a:lnTo>
                <a:lnTo>
                  <a:pt x="9630" y="2500"/>
                </a:lnTo>
                <a:lnTo>
                  <a:pt x="9529" y="2493"/>
                </a:lnTo>
                <a:lnTo>
                  <a:pt x="9428" y="2489"/>
                </a:lnTo>
                <a:lnTo>
                  <a:pt x="9327" y="2487"/>
                </a:lnTo>
                <a:lnTo>
                  <a:pt x="10160" y="1649"/>
                </a:lnTo>
                <a:lnTo>
                  <a:pt x="10199" y="1611"/>
                </a:lnTo>
                <a:lnTo>
                  <a:pt x="10240" y="1574"/>
                </a:lnTo>
                <a:lnTo>
                  <a:pt x="10282" y="1538"/>
                </a:lnTo>
                <a:lnTo>
                  <a:pt x="10324" y="1502"/>
                </a:lnTo>
                <a:lnTo>
                  <a:pt x="10367" y="1468"/>
                </a:lnTo>
                <a:lnTo>
                  <a:pt x="10411" y="1435"/>
                </a:lnTo>
                <a:lnTo>
                  <a:pt x="10456" y="1404"/>
                </a:lnTo>
                <a:lnTo>
                  <a:pt x="10502" y="1373"/>
                </a:lnTo>
                <a:lnTo>
                  <a:pt x="10548" y="1344"/>
                </a:lnTo>
                <a:lnTo>
                  <a:pt x="10596" y="1316"/>
                </a:lnTo>
                <a:lnTo>
                  <a:pt x="10644" y="1289"/>
                </a:lnTo>
                <a:lnTo>
                  <a:pt x="10692" y="1263"/>
                </a:lnTo>
                <a:lnTo>
                  <a:pt x="10742" y="1237"/>
                </a:lnTo>
                <a:lnTo>
                  <a:pt x="10793" y="1214"/>
                </a:lnTo>
                <a:lnTo>
                  <a:pt x="10843" y="1192"/>
                </a:lnTo>
                <a:lnTo>
                  <a:pt x="10894" y="1171"/>
                </a:lnTo>
                <a:lnTo>
                  <a:pt x="10947" y="1151"/>
                </a:lnTo>
                <a:lnTo>
                  <a:pt x="11000" y="1132"/>
                </a:lnTo>
                <a:lnTo>
                  <a:pt x="11053" y="1115"/>
                </a:lnTo>
                <a:lnTo>
                  <a:pt x="11108" y="1099"/>
                </a:lnTo>
                <a:lnTo>
                  <a:pt x="11162" y="1084"/>
                </a:lnTo>
                <a:lnTo>
                  <a:pt x="11217" y="1070"/>
                </a:lnTo>
                <a:lnTo>
                  <a:pt x="11273" y="1058"/>
                </a:lnTo>
                <a:lnTo>
                  <a:pt x="11329" y="1046"/>
                </a:lnTo>
                <a:lnTo>
                  <a:pt x="11386" y="1037"/>
                </a:lnTo>
                <a:lnTo>
                  <a:pt x="11444" y="1028"/>
                </a:lnTo>
                <a:lnTo>
                  <a:pt x="11501" y="1021"/>
                </a:lnTo>
                <a:lnTo>
                  <a:pt x="11559" y="1015"/>
                </a:lnTo>
                <a:lnTo>
                  <a:pt x="11618" y="1010"/>
                </a:lnTo>
                <a:lnTo>
                  <a:pt x="11676" y="1007"/>
                </a:lnTo>
                <a:lnTo>
                  <a:pt x="11735" y="1005"/>
                </a:lnTo>
                <a:lnTo>
                  <a:pt x="11795" y="1004"/>
                </a:lnTo>
                <a:lnTo>
                  <a:pt x="11871" y="1005"/>
                </a:lnTo>
                <a:lnTo>
                  <a:pt x="11947" y="1008"/>
                </a:lnTo>
                <a:lnTo>
                  <a:pt x="12023" y="1014"/>
                </a:lnTo>
                <a:lnTo>
                  <a:pt x="12098" y="1021"/>
                </a:lnTo>
                <a:lnTo>
                  <a:pt x="12175" y="1030"/>
                </a:lnTo>
                <a:lnTo>
                  <a:pt x="12251" y="1042"/>
                </a:lnTo>
                <a:lnTo>
                  <a:pt x="12327" y="1055"/>
                </a:lnTo>
                <a:lnTo>
                  <a:pt x="12402" y="1071"/>
                </a:lnTo>
                <a:lnTo>
                  <a:pt x="12478" y="1088"/>
                </a:lnTo>
                <a:lnTo>
                  <a:pt x="12553" y="1108"/>
                </a:lnTo>
                <a:lnTo>
                  <a:pt x="12629" y="1129"/>
                </a:lnTo>
                <a:lnTo>
                  <a:pt x="12703" y="1153"/>
                </a:lnTo>
                <a:lnTo>
                  <a:pt x="12777" y="1178"/>
                </a:lnTo>
                <a:lnTo>
                  <a:pt x="12852" y="1205"/>
                </a:lnTo>
                <a:lnTo>
                  <a:pt x="12925" y="1234"/>
                </a:lnTo>
                <a:lnTo>
                  <a:pt x="12999" y="1266"/>
                </a:lnTo>
                <a:lnTo>
                  <a:pt x="13071" y="1299"/>
                </a:lnTo>
                <a:lnTo>
                  <a:pt x="13144" y="1334"/>
                </a:lnTo>
                <a:lnTo>
                  <a:pt x="13215" y="1370"/>
                </a:lnTo>
                <a:lnTo>
                  <a:pt x="13285" y="1408"/>
                </a:lnTo>
                <a:lnTo>
                  <a:pt x="13356" y="1448"/>
                </a:lnTo>
                <a:lnTo>
                  <a:pt x="13425" y="1490"/>
                </a:lnTo>
                <a:lnTo>
                  <a:pt x="13495" y="1535"/>
                </a:lnTo>
                <a:lnTo>
                  <a:pt x="13562" y="1580"/>
                </a:lnTo>
                <a:lnTo>
                  <a:pt x="13629" y="1627"/>
                </a:lnTo>
                <a:lnTo>
                  <a:pt x="13696" y="1676"/>
                </a:lnTo>
                <a:lnTo>
                  <a:pt x="13761" y="1727"/>
                </a:lnTo>
                <a:lnTo>
                  <a:pt x="13827" y="1779"/>
                </a:lnTo>
                <a:lnTo>
                  <a:pt x="13890" y="1834"/>
                </a:lnTo>
                <a:lnTo>
                  <a:pt x="13952" y="1889"/>
                </a:lnTo>
                <a:lnTo>
                  <a:pt x="14014" y="1946"/>
                </a:lnTo>
                <a:lnTo>
                  <a:pt x="14075" y="2005"/>
                </a:lnTo>
                <a:lnTo>
                  <a:pt x="14130" y="2061"/>
                </a:lnTo>
                <a:lnTo>
                  <a:pt x="14185" y="2119"/>
                </a:lnTo>
                <a:lnTo>
                  <a:pt x="14237" y="2177"/>
                </a:lnTo>
                <a:lnTo>
                  <a:pt x="14288" y="2235"/>
                </a:lnTo>
                <a:lnTo>
                  <a:pt x="14338" y="2295"/>
                </a:lnTo>
                <a:lnTo>
                  <a:pt x="14386" y="2356"/>
                </a:lnTo>
                <a:lnTo>
                  <a:pt x="14433" y="2417"/>
                </a:lnTo>
                <a:lnTo>
                  <a:pt x="14478" y="2478"/>
                </a:lnTo>
                <a:lnTo>
                  <a:pt x="14522" y="2540"/>
                </a:lnTo>
                <a:lnTo>
                  <a:pt x="14564" y="2603"/>
                </a:lnTo>
                <a:lnTo>
                  <a:pt x="14605" y="2667"/>
                </a:lnTo>
                <a:lnTo>
                  <a:pt x="14644" y="2731"/>
                </a:lnTo>
                <a:lnTo>
                  <a:pt x="14682" y="2796"/>
                </a:lnTo>
                <a:lnTo>
                  <a:pt x="14718" y="2861"/>
                </a:lnTo>
                <a:lnTo>
                  <a:pt x="14752" y="2927"/>
                </a:lnTo>
                <a:lnTo>
                  <a:pt x="14785" y="2993"/>
                </a:lnTo>
                <a:lnTo>
                  <a:pt x="14816" y="3060"/>
                </a:lnTo>
                <a:lnTo>
                  <a:pt x="14846" y="3126"/>
                </a:lnTo>
                <a:lnTo>
                  <a:pt x="14874" y="3195"/>
                </a:lnTo>
                <a:lnTo>
                  <a:pt x="14900" y="3262"/>
                </a:lnTo>
                <a:lnTo>
                  <a:pt x="14925" y="3330"/>
                </a:lnTo>
                <a:lnTo>
                  <a:pt x="14948" y="3398"/>
                </a:lnTo>
                <a:lnTo>
                  <a:pt x="14969" y="3468"/>
                </a:lnTo>
                <a:lnTo>
                  <a:pt x="14988" y="3537"/>
                </a:lnTo>
                <a:lnTo>
                  <a:pt x="15007" y="3606"/>
                </a:lnTo>
                <a:lnTo>
                  <a:pt x="15023" y="3675"/>
                </a:lnTo>
                <a:lnTo>
                  <a:pt x="15038" y="3746"/>
                </a:lnTo>
                <a:lnTo>
                  <a:pt x="15050" y="3816"/>
                </a:lnTo>
                <a:lnTo>
                  <a:pt x="15061" y="3885"/>
                </a:lnTo>
                <a:lnTo>
                  <a:pt x="15070" y="3955"/>
                </a:lnTo>
                <a:lnTo>
                  <a:pt x="15078" y="4026"/>
                </a:lnTo>
                <a:lnTo>
                  <a:pt x="15084" y="4097"/>
                </a:lnTo>
                <a:lnTo>
                  <a:pt x="15087" y="4162"/>
                </a:lnTo>
                <a:lnTo>
                  <a:pt x="15089" y="4227"/>
                </a:lnTo>
                <a:lnTo>
                  <a:pt x="15089" y="4292"/>
                </a:lnTo>
                <a:lnTo>
                  <a:pt x="15088" y="4357"/>
                </a:lnTo>
                <a:lnTo>
                  <a:pt x="15085" y="4420"/>
                </a:lnTo>
                <a:lnTo>
                  <a:pt x="15081" y="4484"/>
                </a:lnTo>
                <a:lnTo>
                  <a:pt x="15075" y="4546"/>
                </a:lnTo>
                <a:lnTo>
                  <a:pt x="15067" y="4610"/>
                </a:lnTo>
                <a:lnTo>
                  <a:pt x="15058" y="4672"/>
                </a:lnTo>
                <a:lnTo>
                  <a:pt x="15048" y="4733"/>
                </a:lnTo>
                <a:lnTo>
                  <a:pt x="15035" y="4794"/>
                </a:lnTo>
                <a:lnTo>
                  <a:pt x="15022" y="4855"/>
                </a:lnTo>
                <a:lnTo>
                  <a:pt x="15006" y="4914"/>
                </a:lnTo>
                <a:lnTo>
                  <a:pt x="14989" y="4973"/>
                </a:lnTo>
                <a:lnTo>
                  <a:pt x="14970" y="5032"/>
                </a:lnTo>
                <a:lnTo>
                  <a:pt x="14950" y="5089"/>
                </a:lnTo>
                <a:lnTo>
                  <a:pt x="14929" y="5147"/>
                </a:lnTo>
                <a:lnTo>
                  <a:pt x="14906" y="5203"/>
                </a:lnTo>
                <a:lnTo>
                  <a:pt x="14882" y="5259"/>
                </a:lnTo>
                <a:lnTo>
                  <a:pt x="14856" y="5314"/>
                </a:lnTo>
                <a:lnTo>
                  <a:pt x="14829" y="5368"/>
                </a:lnTo>
                <a:lnTo>
                  <a:pt x="14799" y="5422"/>
                </a:lnTo>
                <a:lnTo>
                  <a:pt x="14769" y="5474"/>
                </a:lnTo>
                <a:lnTo>
                  <a:pt x="14737" y="5526"/>
                </a:lnTo>
                <a:lnTo>
                  <a:pt x="14704" y="5577"/>
                </a:lnTo>
                <a:lnTo>
                  <a:pt x="14670" y="5627"/>
                </a:lnTo>
                <a:lnTo>
                  <a:pt x="14633" y="5675"/>
                </a:lnTo>
                <a:lnTo>
                  <a:pt x="14595" y="5724"/>
                </a:lnTo>
                <a:lnTo>
                  <a:pt x="14557" y="5772"/>
                </a:lnTo>
                <a:lnTo>
                  <a:pt x="14516" y="5818"/>
                </a:lnTo>
                <a:lnTo>
                  <a:pt x="14474" y="5863"/>
                </a:lnTo>
                <a:lnTo>
                  <a:pt x="14431" y="5907"/>
                </a:lnTo>
                <a:close/>
                <a:moveTo>
                  <a:pt x="4463" y="14370"/>
                </a:moveTo>
                <a:lnTo>
                  <a:pt x="4461" y="14307"/>
                </a:lnTo>
                <a:lnTo>
                  <a:pt x="4458" y="14243"/>
                </a:lnTo>
                <a:lnTo>
                  <a:pt x="4453" y="14180"/>
                </a:lnTo>
                <a:lnTo>
                  <a:pt x="4446" y="14117"/>
                </a:lnTo>
                <a:lnTo>
                  <a:pt x="4438" y="14053"/>
                </a:lnTo>
                <a:lnTo>
                  <a:pt x="4429" y="13990"/>
                </a:lnTo>
                <a:lnTo>
                  <a:pt x="4417" y="13926"/>
                </a:lnTo>
                <a:lnTo>
                  <a:pt x="4405" y="13863"/>
                </a:lnTo>
                <a:lnTo>
                  <a:pt x="4391" y="13800"/>
                </a:lnTo>
                <a:lnTo>
                  <a:pt x="4375" y="13737"/>
                </a:lnTo>
                <a:lnTo>
                  <a:pt x="4357" y="13673"/>
                </a:lnTo>
                <a:lnTo>
                  <a:pt x="4338" y="13610"/>
                </a:lnTo>
                <a:lnTo>
                  <a:pt x="4317" y="13548"/>
                </a:lnTo>
                <a:lnTo>
                  <a:pt x="4295" y="13486"/>
                </a:lnTo>
                <a:lnTo>
                  <a:pt x="4271" y="13423"/>
                </a:lnTo>
                <a:lnTo>
                  <a:pt x="4246" y="13362"/>
                </a:lnTo>
                <a:lnTo>
                  <a:pt x="4219" y="13300"/>
                </a:lnTo>
                <a:lnTo>
                  <a:pt x="4191" y="13240"/>
                </a:lnTo>
                <a:lnTo>
                  <a:pt x="4161" y="13179"/>
                </a:lnTo>
                <a:lnTo>
                  <a:pt x="4128" y="13119"/>
                </a:lnTo>
                <a:lnTo>
                  <a:pt x="4095" y="13059"/>
                </a:lnTo>
                <a:lnTo>
                  <a:pt x="4060" y="13000"/>
                </a:lnTo>
                <a:lnTo>
                  <a:pt x="4024" y="12942"/>
                </a:lnTo>
                <a:lnTo>
                  <a:pt x="3986" y="12884"/>
                </a:lnTo>
                <a:lnTo>
                  <a:pt x="3946" y="12826"/>
                </a:lnTo>
                <a:lnTo>
                  <a:pt x="3905" y="12769"/>
                </a:lnTo>
                <a:lnTo>
                  <a:pt x="3862" y="12714"/>
                </a:lnTo>
                <a:lnTo>
                  <a:pt x="3818" y="12658"/>
                </a:lnTo>
                <a:lnTo>
                  <a:pt x="3771" y="12604"/>
                </a:lnTo>
                <a:lnTo>
                  <a:pt x="3723" y="12549"/>
                </a:lnTo>
                <a:lnTo>
                  <a:pt x="3674" y="12497"/>
                </a:lnTo>
                <a:lnTo>
                  <a:pt x="3622" y="12445"/>
                </a:lnTo>
                <a:lnTo>
                  <a:pt x="3573" y="12396"/>
                </a:lnTo>
                <a:lnTo>
                  <a:pt x="3522" y="12349"/>
                </a:lnTo>
                <a:lnTo>
                  <a:pt x="3470" y="12303"/>
                </a:lnTo>
                <a:lnTo>
                  <a:pt x="3418" y="12258"/>
                </a:lnTo>
                <a:lnTo>
                  <a:pt x="3366" y="12215"/>
                </a:lnTo>
                <a:lnTo>
                  <a:pt x="3312" y="12174"/>
                </a:lnTo>
                <a:lnTo>
                  <a:pt x="3257" y="12133"/>
                </a:lnTo>
                <a:lnTo>
                  <a:pt x="3202" y="12094"/>
                </a:lnTo>
                <a:lnTo>
                  <a:pt x="3146" y="12057"/>
                </a:lnTo>
                <a:lnTo>
                  <a:pt x="3088" y="12020"/>
                </a:lnTo>
                <a:lnTo>
                  <a:pt x="3031" y="11985"/>
                </a:lnTo>
                <a:lnTo>
                  <a:pt x="2974" y="11952"/>
                </a:lnTo>
                <a:lnTo>
                  <a:pt x="2914" y="11920"/>
                </a:lnTo>
                <a:lnTo>
                  <a:pt x="2855" y="11889"/>
                </a:lnTo>
                <a:lnTo>
                  <a:pt x="2796" y="11860"/>
                </a:lnTo>
                <a:lnTo>
                  <a:pt x="2735" y="11832"/>
                </a:lnTo>
                <a:lnTo>
                  <a:pt x="2675" y="11806"/>
                </a:lnTo>
                <a:lnTo>
                  <a:pt x="2613" y="11781"/>
                </a:lnTo>
                <a:lnTo>
                  <a:pt x="2552" y="11757"/>
                </a:lnTo>
                <a:lnTo>
                  <a:pt x="2490" y="11735"/>
                </a:lnTo>
                <a:lnTo>
                  <a:pt x="2427" y="11715"/>
                </a:lnTo>
                <a:lnTo>
                  <a:pt x="2365" y="11696"/>
                </a:lnTo>
                <a:lnTo>
                  <a:pt x="2303" y="11679"/>
                </a:lnTo>
                <a:lnTo>
                  <a:pt x="2239" y="11663"/>
                </a:lnTo>
                <a:lnTo>
                  <a:pt x="2176" y="11648"/>
                </a:lnTo>
                <a:lnTo>
                  <a:pt x="2112" y="11636"/>
                </a:lnTo>
                <a:lnTo>
                  <a:pt x="2048" y="11625"/>
                </a:lnTo>
                <a:lnTo>
                  <a:pt x="1985" y="11615"/>
                </a:lnTo>
                <a:lnTo>
                  <a:pt x="1920" y="11607"/>
                </a:lnTo>
                <a:lnTo>
                  <a:pt x="1857" y="11600"/>
                </a:lnTo>
                <a:lnTo>
                  <a:pt x="1793" y="11595"/>
                </a:lnTo>
                <a:lnTo>
                  <a:pt x="1728" y="11592"/>
                </a:lnTo>
                <a:lnTo>
                  <a:pt x="2229" y="9781"/>
                </a:lnTo>
                <a:lnTo>
                  <a:pt x="2236" y="9759"/>
                </a:lnTo>
                <a:lnTo>
                  <a:pt x="2244" y="9736"/>
                </a:lnTo>
                <a:lnTo>
                  <a:pt x="2253" y="9714"/>
                </a:lnTo>
                <a:lnTo>
                  <a:pt x="2263" y="9692"/>
                </a:lnTo>
                <a:lnTo>
                  <a:pt x="2273" y="9670"/>
                </a:lnTo>
                <a:lnTo>
                  <a:pt x="2284" y="9648"/>
                </a:lnTo>
                <a:lnTo>
                  <a:pt x="2296" y="9626"/>
                </a:lnTo>
                <a:lnTo>
                  <a:pt x="2308" y="9604"/>
                </a:lnTo>
                <a:lnTo>
                  <a:pt x="2321" y="9583"/>
                </a:lnTo>
                <a:lnTo>
                  <a:pt x="2335" y="9561"/>
                </a:lnTo>
                <a:lnTo>
                  <a:pt x="2349" y="9539"/>
                </a:lnTo>
                <a:lnTo>
                  <a:pt x="2363" y="9518"/>
                </a:lnTo>
                <a:lnTo>
                  <a:pt x="2378" y="9498"/>
                </a:lnTo>
                <a:lnTo>
                  <a:pt x="2393" y="9478"/>
                </a:lnTo>
                <a:lnTo>
                  <a:pt x="2409" y="9458"/>
                </a:lnTo>
                <a:lnTo>
                  <a:pt x="2426" y="9438"/>
                </a:lnTo>
                <a:lnTo>
                  <a:pt x="2522" y="9374"/>
                </a:lnTo>
                <a:lnTo>
                  <a:pt x="2621" y="9314"/>
                </a:lnTo>
                <a:lnTo>
                  <a:pt x="2723" y="9260"/>
                </a:lnTo>
                <a:lnTo>
                  <a:pt x="2828" y="9211"/>
                </a:lnTo>
                <a:lnTo>
                  <a:pt x="2934" y="9169"/>
                </a:lnTo>
                <a:lnTo>
                  <a:pt x="3044" y="9131"/>
                </a:lnTo>
                <a:lnTo>
                  <a:pt x="3156" y="9099"/>
                </a:lnTo>
                <a:lnTo>
                  <a:pt x="3268" y="9072"/>
                </a:lnTo>
                <a:lnTo>
                  <a:pt x="3383" y="9051"/>
                </a:lnTo>
                <a:lnTo>
                  <a:pt x="3500" y="9034"/>
                </a:lnTo>
                <a:lnTo>
                  <a:pt x="3617" y="9024"/>
                </a:lnTo>
                <a:lnTo>
                  <a:pt x="3736" y="9018"/>
                </a:lnTo>
                <a:lnTo>
                  <a:pt x="3857" y="9018"/>
                </a:lnTo>
                <a:lnTo>
                  <a:pt x="3976" y="9023"/>
                </a:lnTo>
                <a:lnTo>
                  <a:pt x="4098" y="9033"/>
                </a:lnTo>
                <a:lnTo>
                  <a:pt x="4220" y="9049"/>
                </a:lnTo>
                <a:lnTo>
                  <a:pt x="4342" y="9070"/>
                </a:lnTo>
                <a:lnTo>
                  <a:pt x="4463" y="9096"/>
                </a:lnTo>
                <a:lnTo>
                  <a:pt x="4584" y="9127"/>
                </a:lnTo>
                <a:lnTo>
                  <a:pt x="4706" y="9164"/>
                </a:lnTo>
                <a:lnTo>
                  <a:pt x="4826" y="9206"/>
                </a:lnTo>
                <a:lnTo>
                  <a:pt x="4946" y="9252"/>
                </a:lnTo>
                <a:lnTo>
                  <a:pt x="5065" y="9305"/>
                </a:lnTo>
                <a:lnTo>
                  <a:pt x="5184" y="9363"/>
                </a:lnTo>
                <a:lnTo>
                  <a:pt x="5300" y="9425"/>
                </a:lnTo>
                <a:lnTo>
                  <a:pt x="5415" y="9493"/>
                </a:lnTo>
                <a:lnTo>
                  <a:pt x="5529" y="9566"/>
                </a:lnTo>
                <a:lnTo>
                  <a:pt x="5640" y="9644"/>
                </a:lnTo>
                <a:lnTo>
                  <a:pt x="5750" y="9727"/>
                </a:lnTo>
                <a:lnTo>
                  <a:pt x="5857" y="9815"/>
                </a:lnTo>
                <a:lnTo>
                  <a:pt x="5962" y="9909"/>
                </a:lnTo>
                <a:lnTo>
                  <a:pt x="6065" y="10007"/>
                </a:lnTo>
                <a:lnTo>
                  <a:pt x="6168" y="10115"/>
                </a:lnTo>
                <a:lnTo>
                  <a:pt x="6267" y="10226"/>
                </a:lnTo>
                <a:lnTo>
                  <a:pt x="6360" y="10339"/>
                </a:lnTo>
                <a:lnTo>
                  <a:pt x="6447" y="10456"/>
                </a:lnTo>
                <a:lnTo>
                  <a:pt x="6529" y="10574"/>
                </a:lnTo>
                <a:lnTo>
                  <a:pt x="6604" y="10695"/>
                </a:lnTo>
                <a:lnTo>
                  <a:pt x="6673" y="10816"/>
                </a:lnTo>
                <a:lnTo>
                  <a:pt x="6738" y="10941"/>
                </a:lnTo>
                <a:lnTo>
                  <a:pt x="6796" y="11065"/>
                </a:lnTo>
                <a:lnTo>
                  <a:pt x="6848" y="11191"/>
                </a:lnTo>
                <a:lnTo>
                  <a:pt x="6895" y="11318"/>
                </a:lnTo>
                <a:lnTo>
                  <a:pt x="6936" y="11446"/>
                </a:lnTo>
                <a:lnTo>
                  <a:pt x="6971" y="11574"/>
                </a:lnTo>
                <a:lnTo>
                  <a:pt x="7000" y="11702"/>
                </a:lnTo>
                <a:lnTo>
                  <a:pt x="7023" y="11831"/>
                </a:lnTo>
                <a:lnTo>
                  <a:pt x="7041" y="11959"/>
                </a:lnTo>
                <a:lnTo>
                  <a:pt x="7052" y="12087"/>
                </a:lnTo>
                <a:lnTo>
                  <a:pt x="7058" y="12214"/>
                </a:lnTo>
                <a:lnTo>
                  <a:pt x="7057" y="12341"/>
                </a:lnTo>
                <a:lnTo>
                  <a:pt x="7051" y="12466"/>
                </a:lnTo>
                <a:lnTo>
                  <a:pt x="7039" y="12589"/>
                </a:lnTo>
                <a:lnTo>
                  <a:pt x="7019" y="12712"/>
                </a:lnTo>
                <a:lnTo>
                  <a:pt x="6995" y="12832"/>
                </a:lnTo>
                <a:lnTo>
                  <a:pt x="6965" y="12952"/>
                </a:lnTo>
                <a:lnTo>
                  <a:pt x="6929" y="13068"/>
                </a:lnTo>
                <a:lnTo>
                  <a:pt x="6886" y="13183"/>
                </a:lnTo>
                <a:lnTo>
                  <a:pt x="6837" y="13294"/>
                </a:lnTo>
                <a:lnTo>
                  <a:pt x="6783" y="13402"/>
                </a:lnTo>
                <a:lnTo>
                  <a:pt x="6722" y="13508"/>
                </a:lnTo>
                <a:lnTo>
                  <a:pt x="6655" y="13610"/>
                </a:lnTo>
                <a:lnTo>
                  <a:pt x="6582" y="13710"/>
                </a:lnTo>
                <a:lnTo>
                  <a:pt x="6502" y="13805"/>
                </a:lnTo>
                <a:lnTo>
                  <a:pt x="6481" y="13816"/>
                </a:lnTo>
                <a:lnTo>
                  <a:pt x="6459" y="13827"/>
                </a:lnTo>
                <a:lnTo>
                  <a:pt x="6437" y="13838"/>
                </a:lnTo>
                <a:lnTo>
                  <a:pt x="6415" y="13848"/>
                </a:lnTo>
                <a:lnTo>
                  <a:pt x="6392" y="13858"/>
                </a:lnTo>
                <a:lnTo>
                  <a:pt x="6369" y="13867"/>
                </a:lnTo>
                <a:lnTo>
                  <a:pt x="6345" y="13876"/>
                </a:lnTo>
                <a:lnTo>
                  <a:pt x="6322" y="13884"/>
                </a:lnTo>
                <a:lnTo>
                  <a:pt x="4463" y="14370"/>
                </a:lnTo>
                <a:close/>
                <a:moveTo>
                  <a:pt x="2096" y="14991"/>
                </a:moveTo>
                <a:lnTo>
                  <a:pt x="2070" y="14997"/>
                </a:lnTo>
                <a:lnTo>
                  <a:pt x="2036" y="15005"/>
                </a:lnTo>
                <a:lnTo>
                  <a:pt x="1995" y="15014"/>
                </a:lnTo>
                <a:lnTo>
                  <a:pt x="1949" y="15024"/>
                </a:lnTo>
                <a:lnTo>
                  <a:pt x="1899" y="15034"/>
                </a:lnTo>
                <a:lnTo>
                  <a:pt x="1849" y="15043"/>
                </a:lnTo>
                <a:lnTo>
                  <a:pt x="1825" y="15046"/>
                </a:lnTo>
                <a:lnTo>
                  <a:pt x="1801" y="15050"/>
                </a:lnTo>
                <a:lnTo>
                  <a:pt x="1777" y="15052"/>
                </a:lnTo>
                <a:lnTo>
                  <a:pt x="1755" y="15054"/>
                </a:lnTo>
                <a:lnTo>
                  <a:pt x="1716" y="15053"/>
                </a:lnTo>
                <a:lnTo>
                  <a:pt x="1679" y="15049"/>
                </a:lnTo>
                <a:lnTo>
                  <a:pt x="1641" y="15044"/>
                </a:lnTo>
                <a:lnTo>
                  <a:pt x="1604" y="15037"/>
                </a:lnTo>
                <a:lnTo>
                  <a:pt x="1568" y="15029"/>
                </a:lnTo>
                <a:lnTo>
                  <a:pt x="1532" y="15018"/>
                </a:lnTo>
                <a:lnTo>
                  <a:pt x="1498" y="15006"/>
                </a:lnTo>
                <a:lnTo>
                  <a:pt x="1464" y="14993"/>
                </a:lnTo>
                <a:lnTo>
                  <a:pt x="1430" y="14978"/>
                </a:lnTo>
                <a:lnTo>
                  <a:pt x="1398" y="14961"/>
                </a:lnTo>
                <a:lnTo>
                  <a:pt x="1367" y="14943"/>
                </a:lnTo>
                <a:lnTo>
                  <a:pt x="1336" y="14923"/>
                </a:lnTo>
                <a:lnTo>
                  <a:pt x="1307" y="14902"/>
                </a:lnTo>
                <a:lnTo>
                  <a:pt x="1279" y="14880"/>
                </a:lnTo>
                <a:lnTo>
                  <a:pt x="1251" y="14856"/>
                </a:lnTo>
                <a:lnTo>
                  <a:pt x="1225" y="14832"/>
                </a:lnTo>
                <a:lnTo>
                  <a:pt x="1201" y="14804"/>
                </a:lnTo>
                <a:lnTo>
                  <a:pt x="1177" y="14777"/>
                </a:lnTo>
                <a:lnTo>
                  <a:pt x="1155" y="14749"/>
                </a:lnTo>
                <a:lnTo>
                  <a:pt x="1134" y="14720"/>
                </a:lnTo>
                <a:lnTo>
                  <a:pt x="1115" y="14689"/>
                </a:lnTo>
                <a:lnTo>
                  <a:pt x="1096" y="14658"/>
                </a:lnTo>
                <a:lnTo>
                  <a:pt x="1080" y="14626"/>
                </a:lnTo>
                <a:lnTo>
                  <a:pt x="1065" y="14593"/>
                </a:lnTo>
                <a:lnTo>
                  <a:pt x="1051" y="14559"/>
                </a:lnTo>
                <a:lnTo>
                  <a:pt x="1040" y="14524"/>
                </a:lnTo>
                <a:lnTo>
                  <a:pt x="1030" y="14488"/>
                </a:lnTo>
                <a:lnTo>
                  <a:pt x="1021" y="14452"/>
                </a:lnTo>
                <a:lnTo>
                  <a:pt x="1015" y="14415"/>
                </a:lnTo>
                <a:lnTo>
                  <a:pt x="1010" y="14378"/>
                </a:lnTo>
                <a:lnTo>
                  <a:pt x="1007" y="14340"/>
                </a:lnTo>
                <a:lnTo>
                  <a:pt x="1006" y="14302"/>
                </a:lnTo>
                <a:lnTo>
                  <a:pt x="1009" y="14268"/>
                </a:lnTo>
                <a:lnTo>
                  <a:pt x="1015" y="14229"/>
                </a:lnTo>
                <a:lnTo>
                  <a:pt x="1022" y="14189"/>
                </a:lnTo>
                <a:lnTo>
                  <a:pt x="1029" y="14149"/>
                </a:lnTo>
                <a:lnTo>
                  <a:pt x="1037" y="14110"/>
                </a:lnTo>
                <a:lnTo>
                  <a:pt x="1045" y="14074"/>
                </a:lnTo>
                <a:lnTo>
                  <a:pt x="1051" y="14043"/>
                </a:lnTo>
                <a:lnTo>
                  <a:pt x="1056" y="14020"/>
                </a:lnTo>
                <a:lnTo>
                  <a:pt x="1586" y="12106"/>
                </a:lnTo>
                <a:lnTo>
                  <a:pt x="1641" y="12105"/>
                </a:lnTo>
                <a:lnTo>
                  <a:pt x="1695" y="12105"/>
                </a:lnTo>
                <a:lnTo>
                  <a:pt x="1749" y="12107"/>
                </a:lnTo>
                <a:lnTo>
                  <a:pt x="1804" y="12111"/>
                </a:lnTo>
                <a:lnTo>
                  <a:pt x="1858" y="12116"/>
                </a:lnTo>
                <a:lnTo>
                  <a:pt x="1913" y="12122"/>
                </a:lnTo>
                <a:lnTo>
                  <a:pt x="1968" y="12130"/>
                </a:lnTo>
                <a:lnTo>
                  <a:pt x="2023" y="12139"/>
                </a:lnTo>
                <a:lnTo>
                  <a:pt x="2077" y="12149"/>
                </a:lnTo>
                <a:lnTo>
                  <a:pt x="2133" y="12161"/>
                </a:lnTo>
                <a:lnTo>
                  <a:pt x="2187" y="12175"/>
                </a:lnTo>
                <a:lnTo>
                  <a:pt x="2242" y="12190"/>
                </a:lnTo>
                <a:lnTo>
                  <a:pt x="2297" y="12206"/>
                </a:lnTo>
                <a:lnTo>
                  <a:pt x="2351" y="12224"/>
                </a:lnTo>
                <a:lnTo>
                  <a:pt x="2405" y="12243"/>
                </a:lnTo>
                <a:lnTo>
                  <a:pt x="2460" y="12264"/>
                </a:lnTo>
                <a:lnTo>
                  <a:pt x="2513" y="12286"/>
                </a:lnTo>
                <a:lnTo>
                  <a:pt x="2566" y="12309"/>
                </a:lnTo>
                <a:lnTo>
                  <a:pt x="2619" y="12335"/>
                </a:lnTo>
                <a:lnTo>
                  <a:pt x="2673" y="12362"/>
                </a:lnTo>
                <a:lnTo>
                  <a:pt x="2725" y="12390"/>
                </a:lnTo>
                <a:lnTo>
                  <a:pt x="2776" y="12420"/>
                </a:lnTo>
                <a:lnTo>
                  <a:pt x="2829" y="12451"/>
                </a:lnTo>
                <a:lnTo>
                  <a:pt x="2879" y="12483"/>
                </a:lnTo>
                <a:lnTo>
                  <a:pt x="2930" y="12517"/>
                </a:lnTo>
                <a:lnTo>
                  <a:pt x="2980" y="12553"/>
                </a:lnTo>
                <a:lnTo>
                  <a:pt x="3029" y="12590"/>
                </a:lnTo>
                <a:lnTo>
                  <a:pt x="3078" y="12629"/>
                </a:lnTo>
                <a:lnTo>
                  <a:pt x="3126" y="12669"/>
                </a:lnTo>
                <a:lnTo>
                  <a:pt x="3174" y="12711"/>
                </a:lnTo>
                <a:lnTo>
                  <a:pt x="3220" y="12754"/>
                </a:lnTo>
                <a:lnTo>
                  <a:pt x="3266" y="12799"/>
                </a:lnTo>
                <a:lnTo>
                  <a:pt x="3312" y="12845"/>
                </a:lnTo>
                <a:lnTo>
                  <a:pt x="3356" y="12893"/>
                </a:lnTo>
                <a:lnTo>
                  <a:pt x="3398" y="12941"/>
                </a:lnTo>
                <a:lnTo>
                  <a:pt x="3439" y="12990"/>
                </a:lnTo>
                <a:lnTo>
                  <a:pt x="3479" y="13039"/>
                </a:lnTo>
                <a:lnTo>
                  <a:pt x="3517" y="13089"/>
                </a:lnTo>
                <a:lnTo>
                  <a:pt x="3553" y="13139"/>
                </a:lnTo>
                <a:lnTo>
                  <a:pt x="3588" y="13191"/>
                </a:lnTo>
                <a:lnTo>
                  <a:pt x="3621" y="13243"/>
                </a:lnTo>
                <a:lnTo>
                  <a:pt x="3653" y="13295"/>
                </a:lnTo>
                <a:lnTo>
                  <a:pt x="3683" y="13348"/>
                </a:lnTo>
                <a:lnTo>
                  <a:pt x="3712" y="13401"/>
                </a:lnTo>
                <a:lnTo>
                  <a:pt x="3739" y="13455"/>
                </a:lnTo>
                <a:lnTo>
                  <a:pt x="3765" y="13509"/>
                </a:lnTo>
                <a:lnTo>
                  <a:pt x="3788" y="13563"/>
                </a:lnTo>
                <a:lnTo>
                  <a:pt x="3811" y="13617"/>
                </a:lnTo>
                <a:lnTo>
                  <a:pt x="3833" y="13671"/>
                </a:lnTo>
                <a:lnTo>
                  <a:pt x="3852" y="13727"/>
                </a:lnTo>
                <a:lnTo>
                  <a:pt x="3870" y="13782"/>
                </a:lnTo>
                <a:lnTo>
                  <a:pt x="3887" y="13837"/>
                </a:lnTo>
                <a:lnTo>
                  <a:pt x="3902" y="13892"/>
                </a:lnTo>
                <a:lnTo>
                  <a:pt x="3915" y="13948"/>
                </a:lnTo>
                <a:lnTo>
                  <a:pt x="3927" y="14004"/>
                </a:lnTo>
                <a:lnTo>
                  <a:pt x="3938" y="14060"/>
                </a:lnTo>
                <a:lnTo>
                  <a:pt x="3946" y="14115"/>
                </a:lnTo>
                <a:lnTo>
                  <a:pt x="3954" y="14170"/>
                </a:lnTo>
                <a:lnTo>
                  <a:pt x="3960" y="14225"/>
                </a:lnTo>
                <a:lnTo>
                  <a:pt x="3964" y="14282"/>
                </a:lnTo>
                <a:lnTo>
                  <a:pt x="3967" y="14337"/>
                </a:lnTo>
                <a:lnTo>
                  <a:pt x="3968" y="14391"/>
                </a:lnTo>
                <a:lnTo>
                  <a:pt x="3968" y="14446"/>
                </a:lnTo>
                <a:lnTo>
                  <a:pt x="3967" y="14500"/>
                </a:lnTo>
                <a:lnTo>
                  <a:pt x="2096" y="14991"/>
                </a:lnTo>
                <a:close/>
                <a:moveTo>
                  <a:pt x="5275" y="8311"/>
                </a:moveTo>
                <a:lnTo>
                  <a:pt x="5187" y="8277"/>
                </a:lnTo>
                <a:lnTo>
                  <a:pt x="5099" y="8245"/>
                </a:lnTo>
                <a:lnTo>
                  <a:pt x="5011" y="8215"/>
                </a:lnTo>
                <a:lnTo>
                  <a:pt x="4921" y="8186"/>
                </a:lnTo>
                <a:lnTo>
                  <a:pt x="4877" y="8173"/>
                </a:lnTo>
                <a:lnTo>
                  <a:pt x="4833" y="8159"/>
                </a:lnTo>
                <a:lnTo>
                  <a:pt x="4787" y="8147"/>
                </a:lnTo>
                <a:lnTo>
                  <a:pt x="4742" y="8135"/>
                </a:lnTo>
                <a:lnTo>
                  <a:pt x="4698" y="8124"/>
                </a:lnTo>
                <a:lnTo>
                  <a:pt x="4652" y="8113"/>
                </a:lnTo>
                <a:lnTo>
                  <a:pt x="4607" y="8103"/>
                </a:lnTo>
                <a:lnTo>
                  <a:pt x="4562" y="8093"/>
                </a:lnTo>
                <a:lnTo>
                  <a:pt x="4517" y="8084"/>
                </a:lnTo>
                <a:lnTo>
                  <a:pt x="4471" y="8075"/>
                </a:lnTo>
                <a:lnTo>
                  <a:pt x="4426" y="8067"/>
                </a:lnTo>
                <a:lnTo>
                  <a:pt x="4380" y="8059"/>
                </a:lnTo>
                <a:lnTo>
                  <a:pt x="4335" y="8052"/>
                </a:lnTo>
                <a:lnTo>
                  <a:pt x="4289" y="8045"/>
                </a:lnTo>
                <a:lnTo>
                  <a:pt x="4243" y="8039"/>
                </a:lnTo>
                <a:lnTo>
                  <a:pt x="4198" y="8034"/>
                </a:lnTo>
                <a:lnTo>
                  <a:pt x="4153" y="8029"/>
                </a:lnTo>
                <a:lnTo>
                  <a:pt x="4106" y="8025"/>
                </a:lnTo>
                <a:lnTo>
                  <a:pt x="4061" y="8021"/>
                </a:lnTo>
                <a:lnTo>
                  <a:pt x="4015" y="8018"/>
                </a:lnTo>
                <a:lnTo>
                  <a:pt x="3969" y="8015"/>
                </a:lnTo>
                <a:lnTo>
                  <a:pt x="3923" y="8013"/>
                </a:lnTo>
                <a:lnTo>
                  <a:pt x="3878" y="8011"/>
                </a:lnTo>
                <a:lnTo>
                  <a:pt x="3832" y="8011"/>
                </a:lnTo>
                <a:lnTo>
                  <a:pt x="7706" y="4116"/>
                </a:lnTo>
                <a:lnTo>
                  <a:pt x="7763" y="4063"/>
                </a:lnTo>
                <a:lnTo>
                  <a:pt x="7820" y="4012"/>
                </a:lnTo>
                <a:lnTo>
                  <a:pt x="7880" y="3964"/>
                </a:lnTo>
                <a:lnTo>
                  <a:pt x="7941" y="3918"/>
                </a:lnTo>
                <a:lnTo>
                  <a:pt x="8003" y="3875"/>
                </a:lnTo>
                <a:lnTo>
                  <a:pt x="8067" y="3834"/>
                </a:lnTo>
                <a:lnTo>
                  <a:pt x="8131" y="3796"/>
                </a:lnTo>
                <a:lnTo>
                  <a:pt x="8197" y="3760"/>
                </a:lnTo>
                <a:lnTo>
                  <a:pt x="8265" y="3725"/>
                </a:lnTo>
                <a:lnTo>
                  <a:pt x="8333" y="3694"/>
                </a:lnTo>
                <a:lnTo>
                  <a:pt x="8403" y="3665"/>
                </a:lnTo>
                <a:lnTo>
                  <a:pt x="8473" y="3638"/>
                </a:lnTo>
                <a:lnTo>
                  <a:pt x="8544" y="3613"/>
                </a:lnTo>
                <a:lnTo>
                  <a:pt x="8616" y="3591"/>
                </a:lnTo>
                <a:lnTo>
                  <a:pt x="8689" y="3571"/>
                </a:lnTo>
                <a:lnTo>
                  <a:pt x="8764" y="3554"/>
                </a:lnTo>
                <a:lnTo>
                  <a:pt x="8838" y="3539"/>
                </a:lnTo>
                <a:lnTo>
                  <a:pt x="8914" y="3526"/>
                </a:lnTo>
                <a:lnTo>
                  <a:pt x="8989" y="3515"/>
                </a:lnTo>
                <a:lnTo>
                  <a:pt x="9067" y="3507"/>
                </a:lnTo>
                <a:lnTo>
                  <a:pt x="9143" y="3501"/>
                </a:lnTo>
                <a:lnTo>
                  <a:pt x="9220" y="3497"/>
                </a:lnTo>
                <a:lnTo>
                  <a:pt x="9299" y="3496"/>
                </a:lnTo>
                <a:lnTo>
                  <a:pt x="9377" y="3497"/>
                </a:lnTo>
                <a:lnTo>
                  <a:pt x="9457" y="3500"/>
                </a:lnTo>
                <a:lnTo>
                  <a:pt x="9535" y="3505"/>
                </a:lnTo>
                <a:lnTo>
                  <a:pt x="9615" y="3512"/>
                </a:lnTo>
                <a:lnTo>
                  <a:pt x="9694" y="3522"/>
                </a:lnTo>
                <a:lnTo>
                  <a:pt x="9775" y="3534"/>
                </a:lnTo>
                <a:lnTo>
                  <a:pt x="9854" y="3548"/>
                </a:lnTo>
                <a:lnTo>
                  <a:pt x="9934" y="3565"/>
                </a:lnTo>
                <a:lnTo>
                  <a:pt x="10014" y="3583"/>
                </a:lnTo>
                <a:lnTo>
                  <a:pt x="5275" y="8311"/>
                </a:lnTo>
                <a:close/>
                <a:moveTo>
                  <a:pt x="7441" y="10165"/>
                </a:moveTo>
                <a:lnTo>
                  <a:pt x="7406" y="10107"/>
                </a:lnTo>
                <a:lnTo>
                  <a:pt x="7369" y="10049"/>
                </a:lnTo>
                <a:lnTo>
                  <a:pt x="7332" y="9992"/>
                </a:lnTo>
                <a:lnTo>
                  <a:pt x="7295" y="9936"/>
                </a:lnTo>
                <a:lnTo>
                  <a:pt x="7257" y="9880"/>
                </a:lnTo>
                <a:lnTo>
                  <a:pt x="7218" y="9824"/>
                </a:lnTo>
                <a:lnTo>
                  <a:pt x="7177" y="9768"/>
                </a:lnTo>
                <a:lnTo>
                  <a:pt x="7137" y="9714"/>
                </a:lnTo>
                <a:lnTo>
                  <a:pt x="7096" y="9660"/>
                </a:lnTo>
                <a:lnTo>
                  <a:pt x="7053" y="9606"/>
                </a:lnTo>
                <a:lnTo>
                  <a:pt x="7009" y="9553"/>
                </a:lnTo>
                <a:lnTo>
                  <a:pt x="6965" y="9500"/>
                </a:lnTo>
                <a:lnTo>
                  <a:pt x="6919" y="9448"/>
                </a:lnTo>
                <a:lnTo>
                  <a:pt x="6873" y="9397"/>
                </a:lnTo>
                <a:lnTo>
                  <a:pt x="6824" y="9347"/>
                </a:lnTo>
                <a:lnTo>
                  <a:pt x="6776" y="9297"/>
                </a:lnTo>
                <a:lnTo>
                  <a:pt x="6718" y="9240"/>
                </a:lnTo>
                <a:lnTo>
                  <a:pt x="6658" y="9185"/>
                </a:lnTo>
                <a:lnTo>
                  <a:pt x="6598" y="9131"/>
                </a:lnTo>
                <a:lnTo>
                  <a:pt x="6538" y="9079"/>
                </a:lnTo>
                <a:lnTo>
                  <a:pt x="6475" y="9029"/>
                </a:lnTo>
                <a:lnTo>
                  <a:pt x="6412" y="8978"/>
                </a:lnTo>
                <a:lnTo>
                  <a:pt x="6348" y="8930"/>
                </a:lnTo>
                <a:lnTo>
                  <a:pt x="6284" y="8884"/>
                </a:lnTo>
                <a:lnTo>
                  <a:pt x="6220" y="8838"/>
                </a:lnTo>
                <a:lnTo>
                  <a:pt x="6153" y="8794"/>
                </a:lnTo>
                <a:lnTo>
                  <a:pt x="6087" y="8750"/>
                </a:lnTo>
                <a:lnTo>
                  <a:pt x="6021" y="8707"/>
                </a:lnTo>
                <a:lnTo>
                  <a:pt x="5953" y="8666"/>
                </a:lnTo>
                <a:lnTo>
                  <a:pt x="5885" y="8626"/>
                </a:lnTo>
                <a:lnTo>
                  <a:pt x="5816" y="8587"/>
                </a:lnTo>
                <a:lnTo>
                  <a:pt x="5748" y="8549"/>
                </a:lnTo>
                <a:lnTo>
                  <a:pt x="10542" y="3766"/>
                </a:lnTo>
                <a:lnTo>
                  <a:pt x="10613" y="3798"/>
                </a:lnTo>
                <a:lnTo>
                  <a:pt x="10683" y="3831"/>
                </a:lnTo>
                <a:lnTo>
                  <a:pt x="10752" y="3866"/>
                </a:lnTo>
                <a:lnTo>
                  <a:pt x="10821" y="3903"/>
                </a:lnTo>
                <a:lnTo>
                  <a:pt x="10889" y="3942"/>
                </a:lnTo>
                <a:lnTo>
                  <a:pt x="10958" y="3983"/>
                </a:lnTo>
                <a:lnTo>
                  <a:pt x="11025" y="4026"/>
                </a:lnTo>
                <a:lnTo>
                  <a:pt x="11091" y="4070"/>
                </a:lnTo>
                <a:lnTo>
                  <a:pt x="11157" y="4115"/>
                </a:lnTo>
                <a:lnTo>
                  <a:pt x="11222" y="4163"/>
                </a:lnTo>
                <a:lnTo>
                  <a:pt x="11287" y="4212"/>
                </a:lnTo>
                <a:lnTo>
                  <a:pt x="11351" y="4263"/>
                </a:lnTo>
                <a:lnTo>
                  <a:pt x="11413" y="4317"/>
                </a:lnTo>
                <a:lnTo>
                  <a:pt x="11476" y="4372"/>
                </a:lnTo>
                <a:lnTo>
                  <a:pt x="11537" y="4428"/>
                </a:lnTo>
                <a:lnTo>
                  <a:pt x="11597" y="4487"/>
                </a:lnTo>
                <a:lnTo>
                  <a:pt x="11648" y="4537"/>
                </a:lnTo>
                <a:lnTo>
                  <a:pt x="11696" y="4590"/>
                </a:lnTo>
                <a:lnTo>
                  <a:pt x="11743" y="4642"/>
                </a:lnTo>
                <a:lnTo>
                  <a:pt x="11790" y="4696"/>
                </a:lnTo>
                <a:lnTo>
                  <a:pt x="11835" y="4749"/>
                </a:lnTo>
                <a:lnTo>
                  <a:pt x="11878" y="4803"/>
                </a:lnTo>
                <a:lnTo>
                  <a:pt x="11919" y="4859"/>
                </a:lnTo>
                <a:lnTo>
                  <a:pt x="11961" y="4915"/>
                </a:lnTo>
                <a:lnTo>
                  <a:pt x="12000" y="4970"/>
                </a:lnTo>
                <a:lnTo>
                  <a:pt x="12038" y="5027"/>
                </a:lnTo>
                <a:lnTo>
                  <a:pt x="12075" y="5084"/>
                </a:lnTo>
                <a:lnTo>
                  <a:pt x="12110" y="5142"/>
                </a:lnTo>
                <a:lnTo>
                  <a:pt x="12145" y="5200"/>
                </a:lnTo>
                <a:lnTo>
                  <a:pt x="12178" y="5258"/>
                </a:lnTo>
                <a:lnTo>
                  <a:pt x="12210" y="5316"/>
                </a:lnTo>
                <a:lnTo>
                  <a:pt x="12241" y="5375"/>
                </a:lnTo>
                <a:lnTo>
                  <a:pt x="7441" y="10165"/>
                </a:lnTo>
                <a:close/>
                <a:moveTo>
                  <a:pt x="8055" y="11941"/>
                </a:moveTo>
                <a:lnTo>
                  <a:pt x="8045" y="11856"/>
                </a:lnTo>
                <a:lnTo>
                  <a:pt x="8035" y="11772"/>
                </a:lnTo>
                <a:lnTo>
                  <a:pt x="8022" y="11687"/>
                </a:lnTo>
                <a:lnTo>
                  <a:pt x="8008" y="11603"/>
                </a:lnTo>
                <a:lnTo>
                  <a:pt x="7991" y="11519"/>
                </a:lnTo>
                <a:lnTo>
                  <a:pt x="7973" y="11435"/>
                </a:lnTo>
                <a:lnTo>
                  <a:pt x="7953" y="11352"/>
                </a:lnTo>
                <a:lnTo>
                  <a:pt x="7931" y="11270"/>
                </a:lnTo>
                <a:lnTo>
                  <a:pt x="7907" y="11187"/>
                </a:lnTo>
                <a:lnTo>
                  <a:pt x="7882" y="11105"/>
                </a:lnTo>
                <a:lnTo>
                  <a:pt x="7854" y="11024"/>
                </a:lnTo>
                <a:lnTo>
                  <a:pt x="7825" y="10943"/>
                </a:lnTo>
                <a:lnTo>
                  <a:pt x="7795" y="10861"/>
                </a:lnTo>
                <a:lnTo>
                  <a:pt x="7763" y="10781"/>
                </a:lnTo>
                <a:lnTo>
                  <a:pt x="7729" y="10702"/>
                </a:lnTo>
                <a:lnTo>
                  <a:pt x="7693" y="10622"/>
                </a:lnTo>
                <a:lnTo>
                  <a:pt x="12448" y="5878"/>
                </a:lnTo>
                <a:lnTo>
                  <a:pt x="12475" y="5965"/>
                </a:lnTo>
                <a:lnTo>
                  <a:pt x="12499" y="6051"/>
                </a:lnTo>
                <a:lnTo>
                  <a:pt x="12519" y="6137"/>
                </a:lnTo>
                <a:lnTo>
                  <a:pt x="12537" y="6223"/>
                </a:lnTo>
                <a:lnTo>
                  <a:pt x="12553" y="6310"/>
                </a:lnTo>
                <a:lnTo>
                  <a:pt x="12566" y="6396"/>
                </a:lnTo>
                <a:lnTo>
                  <a:pt x="12576" y="6482"/>
                </a:lnTo>
                <a:lnTo>
                  <a:pt x="12583" y="6568"/>
                </a:lnTo>
                <a:lnTo>
                  <a:pt x="12588" y="6654"/>
                </a:lnTo>
                <a:lnTo>
                  <a:pt x="12591" y="6739"/>
                </a:lnTo>
                <a:lnTo>
                  <a:pt x="12591" y="6824"/>
                </a:lnTo>
                <a:lnTo>
                  <a:pt x="12588" y="6908"/>
                </a:lnTo>
                <a:lnTo>
                  <a:pt x="12582" y="6992"/>
                </a:lnTo>
                <a:lnTo>
                  <a:pt x="12574" y="7075"/>
                </a:lnTo>
                <a:lnTo>
                  <a:pt x="12563" y="7158"/>
                </a:lnTo>
                <a:lnTo>
                  <a:pt x="12549" y="7239"/>
                </a:lnTo>
                <a:lnTo>
                  <a:pt x="12533" y="7320"/>
                </a:lnTo>
                <a:lnTo>
                  <a:pt x="12513" y="7400"/>
                </a:lnTo>
                <a:lnTo>
                  <a:pt x="12492" y="7479"/>
                </a:lnTo>
                <a:lnTo>
                  <a:pt x="12467" y="7557"/>
                </a:lnTo>
                <a:lnTo>
                  <a:pt x="12439" y="7635"/>
                </a:lnTo>
                <a:lnTo>
                  <a:pt x="12409" y="7710"/>
                </a:lnTo>
                <a:lnTo>
                  <a:pt x="12376" y="7784"/>
                </a:lnTo>
                <a:lnTo>
                  <a:pt x="12340" y="7857"/>
                </a:lnTo>
                <a:lnTo>
                  <a:pt x="12302" y="7930"/>
                </a:lnTo>
                <a:lnTo>
                  <a:pt x="12260" y="8000"/>
                </a:lnTo>
                <a:lnTo>
                  <a:pt x="12216" y="8069"/>
                </a:lnTo>
                <a:lnTo>
                  <a:pt x="12169" y="8136"/>
                </a:lnTo>
                <a:lnTo>
                  <a:pt x="12120" y="8203"/>
                </a:lnTo>
                <a:lnTo>
                  <a:pt x="12066" y="8267"/>
                </a:lnTo>
                <a:lnTo>
                  <a:pt x="12011" y="8329"/>
                </a:lnTo>
                <a:lnTo>
                  <a:pt x="11953" y="8389"/>
                </a:lnTo>
                <a:lnTo>
                  <a:pt x="11947" y="8394"/>
                </a:lnTo>
                <a:lnTo>
                  <a:pt x="11940" y="8400"/>
                </a:lnTo>
                <a:lnTo>
                  <a:pt x="11948" y="8406"/>
                </a:lnTo>
                <a:lnTo>
                  <a:pt x="8060" y="12314"/>
                </a:lnTo>
                <a:lnTo>
                  <a:pt x="8061" y="12268"/>
                </a:lnTo>
                <a:lnTo>
                  <a:pt x="8061" y="12222"/>
                </a:lnTo>
                <a:lnTo>
                  <a:pt x="8062" y="12175"/>
                </a:lnTo>
                <a:lnTo>
                  <a:pt x="8062" y="12129"/>
                </a:lnTo>
                <a:lnTo>
                  <a:pt x="8062" y="12082"/>
                </a:lnTo>
                <a:lnTo>
                  <a:pt x="8061" y="12035"/>
                </a:lnTo>
                <a:lnTo>
                  <a:pt x="8059" y="11988"/>
                </a:lnTo>
                <a:lnTo>
                  <a:pt x="8055" y="11941"/>
                </a:lnTo>
                <a:close/>
                <a:moveTo>
                  <a:pt x="14785" y="1295"/>
                </a:moveTo>
                <a:lnTo>
                  <a:pt x="14707" y="1218"/>
                </a:lnTo>
                <a:lnTo>
                  <a:pt x="14626" y="1144"/>
                </a:lnTo>
                <a:lnTo>
                  <a:pt x="14546" y="1072"/>
                </a:lnTo>
                <a:lnTo>
                  <a:pt x="14463" y="1003"/>
                </a:lnTo>
                <a:lnTo>
                  <a:pt x="14379" y="934"/>
                </a:lnTo>
                <a:lnTo>
                  <a:pt x="14294" y="869"/>
                </a:lnTo>
                <a:lnTo>
                  <a:pt x="14208" y="806"/>
                </a:lnTo>
                <a:lnTo>
                  <a:pt x="14119" y="745"/>
                </a:lnTo>
                <a:lnTo>
                  <a:pt x="14031" y="685"/>
                </a:lnTo>
                <a:lnTo>
                  <a:pt x="13941" y="629"/>
                </a:lnTo>
                <a:lnTo>
                  <a:pt x="13851" y="575"/>
                </a:lnTo>
                <a:lnTo>
                  <a:pt x="13758" y="523"/>
                </a:lnTo>
                <a:lnTo>
                  <a:pt x="13666" y="473"/>
                </a:lnTo>
                <a:lnTo>
                  <a:pt x="13572" y="426"/>
                </a:lnTo>
                <a:lnTo>
                  <a:pt x="13478" y="380"/>
                </a:lnTo>
                <a:lnTo>
                  <a:pt x="13382" y="338"/>
                </a:lnTo>
                <a:lnTo>
                  <a:pt x="13286" y="298"/>
                </a:lnTo>
                <a:lnTo>
                  <a:pt x="13190" y="260"/>
                </a:lnTo>
                <a:lnTo>
                  <a:pt x="13092" y="225"/>
                </a:lnTo>
                <a:lnTo>
                  <a:pt x="12995" y="193"/>
                </a:lnTo>
                <a:lnTo>
                  <a:pt x="12896" y="162"/>
                </a:lnTo>
                <a:lnTo>
                  <a:pt x="12798" y="134"/>
                </a:lnTo>
                <a:lnTo>
                  <a:pt x="12698" y="109"/>
                </a:lnTo>
                <a:lnTo>
                  <a:pt x="12598" y="86"/>
                </a:lnTo>
                <a:lnTo>
                  <a:pt x="12499" y="66"/>
                </a:lnTo>
                <a:lnTo>
                  <a:pt x="12398" y="49"/>
                </a:lnTo>
                <a:lnTo>
                  <a:pt x="12299" y="34"/>
                </a:lnTo>
                <a:lnTo>
                  <a:pt x="12198" y="22"/>
                </a:lnTo>
                <a:lnTo>
                  <a:pt x="12097" y="12"/>
                </a:lnTo>
                <a:lnTo>
                  <a:pt x="11996" y="5"/>
                </a:lnTo>
                <a:lnTo>
                  <a:pt x="11895" y="1"/>
                </a:lnTo>
                <a:lnTo>
                  <a:pt x="11795" y="0"/>
                </a:lnTo>
                <a:lnTo>
                  <a:pt x="11710" y="1"/>
                </a:lnTo>
                <a:lnTo>
                  <a:pt x="11626" y="4"/>
                </a:lnTo>
                <a:lnTo>
                  <a:pt x="11542" y="9"/>
                </a:lnTo>
                <a:lnTo>
                  <a:pt x="11459" y="16"/>
                </a:lnTo>
                <a:lnTo>
                  <a:pt x="11376" y="24"/>
                </a:lnTo>
                <a:lnTo>
                  <a:pt x="11294" y="35"/>
                </a:lnTo>
                <a:lnTo>
                  <a:pt x="11212" y="47"/>
                </a:lnTo>
                <a:lnTo>
                  <a:pt x="11131" y="62"/>
                </a:lnTo>
                <a:lnTo>
                  <a:pt x="11051" y="78"/>
                </a:lnTo>
                <a:lnTo>
                  <a:pt x="10971" y="96"/>
                </a:lnTo>
                <a:lnTo>
                  <a:pt x="10892" y="116"/>
                </a:lnTo>
                <a:lnTo>
                  <a:pt x="10814" y="139"/>
                </a:lnTo>
                <a:lnTo>
                  <a:pt x="10736" y="162"/>
                </a:lnTo>
                <a:lnTo>
                  <a:pt x="10660" y="187"/>
                </a:lnTo>
                <a:lnTo>
                  <a:pt x="10584" y="215"/>
                </a:lnTo>
                <a:lnTo>
                  <a:pt x="10509" y="243"/>
                </a:lnTo>
                <a:lnTo>
                  <a:pt x="10435" y="274"/>
                </a:lnTo>
                <a:lnTo>
                  <a:pt x="10361" y="307"/>
                </a:lnTo>
                <a:lnTo>
                  <a:pt x="10289" y="341"/>
                </a:lnTo>
                <a:lnTo>
                  <a:pt x="10217" y="377"/>
                </a:lnTo>
                <a:lnTo>
                  <a:pt x="10147" y="416"/>
                </a:lnTo>
                <a:lnTo>
                  <a:pt x="10078" y="455"/>
                </a:lnTo>
                <a:lnTo>
                  <a:pt x="10010" y="496"/>
                </a:lnTo>
                <a:lnTo>
                  <a:pt x="9943" y="539"/>
                </a:lnTo>
                <a:lnTo>
                  <a:pt x="9876" y="583"/>
                </a:lnTo>
                <a:lnTo>
                  <a:pt x="9811" y="629"/>
                </a:lnTo>
                <a:lnTo>
                  <a:pt x="9748" y="677"/>
                </a:lnTo>
                <a:lnTo>
                  <a:pt x="9684" y="727"/>
                </a:lnTo>
                <a:lnTo>
                  <a:pt x="9623" y="778"/>
                </a:lnTo>
                <a:lnTo>
                  <a:pt x="9562" y="831"/>
                </a:lnTo>
                <a:lnTo>
                  <a:pt x="9503" y="885"/>
                </a:lnTo>
                <a:lnTo>
                  <a:pt x="9446" y="941"/>
                </a:lnTo>
                <a:lnTo>
                  <a:pt x="6997" y="3403"/>
                </a:lnTo>
                <a:lnTo>
                  <a:pt x="6986" y="3412"/>
                </a:lnTo>
                <a:lnTo>
                  <a:pt x="6974" y="3422"/>
                </a:lnTo>
                <a:lnTo>
                  <a:pt x="6969" y="3428"/>
                </a:lnTo>
                <a:lnTo>
                  <a:pt x="6964" y="3435"/>
                </a:lnTo>
                <a:lnTo>
                  <a:pt x="6965" y="3436"/>
                </a:lnTo>
                <a:lnTo>
                  <a:pt x="1769" y="8659"/>
                </a:lnTo>
                <a:lnTo>
                  <a:pt x="1747" y="8681"/>
                </a:lnTo>
                <a:lnTo>
                  <a:pt x="1725" y="8704"/>
                </a:lnTo>
                <a:lnTo>
                  <a:pt x="1704" y="8728"/>
                </a:lnTo>
                <a:lnTo>
                  <a:pt x="1683" y="8751"/>
                </a:lnTo>
                <a:lnTo>
                  <a:pt x="1642" y="8799"/>
                </a:lnTo>
                <a:lnTo>
                  <a:pt x="1602" y="8847"/>
                </a:lnTo>
                <a:lnTo>
                  <a:pt x="1564" y="8897"/>
                </a:lnTo>
                <a:lnTo>
                  <a:pt x="1528" y="8949"/>
                </a:lnTo>
                <a:lnTo>
                  <a:pt x="1494" y="9002"/>
                </a:lnTo>
                <a:lnTo>
                  <a:pt x="1461" y="9055"/>
                </a:lnTo>
                <a:lnTo>
                  <a:pt x="1429" y="9109"/>
                </a:lnTo>
                <a:lnTo>
                  <a:pt x="1400" y="9165"/>
                </a:lnTo>
                <a:lnTo>
                  <a:pt x="1372" y="9221"/>
                </a:lnTo>
                <a:lnTo>
                  <a:pt x="1347" y="9279"/>
                </a:lnTo>
                <a:lnTo>
                  <a:pt x="1322" y="9336"/>
                </a:lnTo>
                <a:lnTo>
                  <a:pt x="1300" y="9395"/>
                </a:lnTo>
                <a:lnTo>
                  <a:pt x="1279" y="9454"/>
                </a:lnTo>
                <a:lnTo>
                  <a:pt x="1260" y="9514"/>
                </a:lnTo>
                <a:lnTo>
                  <a:pt x="78" y="13784"/>
                </a:lnTo>
                <a:lnTo>
                  <a:pt x="74" y="13803"/>
                </a:lnTo>
                <a:lnTo>
                  <a:pt x="65" y="13846"/>
                </a:lnTo>
                <a:lnTo>
                  <a:pt x="53" y="13908"/>
                </a:lnTo>
                <a:lnTo>
                  <a:pt x="38" y="13984"/>
                </a:lnTo>
                <a:lnTo>
                  <a:pt x="31" y="14025"/>
                </a:lnTo>
                <a:lnTo>
                  <a:pt x="24" y="14066"/>
                </a:lnTo>
                <a:lnTo>
                  <a:pt x="18" y="14109"/>
                </a:lnTo>
                <a:lnTo>
                  <a:pt x="12" y="14151"/>
                </a:lnTo>
                <a:lnTo>
                  <a:pt x="7" y="14192"/>
                </a:lnTo>
                <a:lnTo>
                  <a:pt x="3" y="14231"/>
                </a:lnTo>
                <a:lnTo>
                  <a:pt x="1" y="14268"/>
                </a:lnTo>
                <a:lnTo>
                  <a:pt x="0" y="14302"/>
                </a:lnTo>
                <a:lnTo>
                  <a:pt x="2" y="14392"/>
                </a:lnTo>
                <a:lnTo>
                  <a:pt x="9" y="14481"/>
                </a:lnTo>
                <a:lnTo>
                  <a:pt x="20" y="14569"/>
                </a:lnTo>
                <a:lnTo>
                  <a:pt x="36" y="14656"/>
                </a:lnTo>
                <a:lnTo>
                  <a:pt x="55" y="14740"/>
                </a:lnTo>
                <a:lnTo>
                  <a:pt x="79" y="14824"/>
                </a:lnTo>
                <a:lnTo>
                  <a:pt x="107" y="14906"/>
                </a:lnTo>
                <a:lnTo>
                  <a:pt x="139" y="14985"/>
                </a:lnTo>
                <a:lnTo>
                  <a:pt x="174" y="15063"/>
                </a:lnTo>
                <a:lnTo>
                  <a:pt x="212" y="15139"/>
                </a:lnTo>
                <a:lnTo>
                  <a:pt x="256" y="15212"/>
                </a:lnTo>
                <a:lnTo>
                  <a:pt x="301" y="15283"/>
                </a:lnTo>
                <a:lnTo>
                  <a:pt x="350" y="15352"/>
                </a:lnTo>
                <a:lnTo>
                  <a:pt x="402" y="15419"/>
                </a:lnTo>
                <a:lnTo>
                  <a:pt x="458" y="15483"/>
                </a:lnTo>
                <a:lnTo>
                  <a:pt x="516" y="15543"/>
                </a:lnTo>
                <a:lnTo>
                  <a:pt x="577" y="15601"/>
                </a:lnTo>
                <a:lnTo>
                  <a:pt x="642" y="15657"/>
                </a:lnTo>
                <a:lnTo>
                  <a:pt x="708" y="15709"/>
                </a:lnTo>
                <a:lnTo>
                  <a:pt x="778" y="15758"/>
                </a:lnTo>
                <a:lnTo>
                  <a:pt x="849" y="15804"/>
                </a:lnTo>
                <a:lnTo>
                  <a:pt x="922" y="15846"/>
                </a:lnTo>
                <a:lnTo>
                  <a:pt x="999" y="15884"/>
                </a:lnTo>
                <a:lnTo>
                  <a:pt x="1076" y="15919"/>
                </a:lnTo>
                <a:lnTo>
                  <a:pt x="1157" y="15952"/>
                </a:lnTo>
                <a:lnTo>
                  <a:pt x="1238" y="15979"/>
                </a:lnTo>
                <a:lnTo>
                  <a:pt x="1323" y="16003"/>
                </a:lnTo>
                <a:lnTo>
                  <a:pt x="1407" y="16022"/>
                </a:lnTo>
                <a:lnTo>
                  <a:pt x="1495" y="16038"/>
                </a:lnTo>
                <a:lnTo>
                  <a:pt x="1582" y="16049"/>
                </a:lnTo>
                <a:lnTo>
                  <a:pt x="1672" y="16056"/>
                </a:lnTo>
                <a:lnTo>
                  <a:pt x="1763" y="16058"/>
                </a:lnTo>
                <a:lnTo>
                  <a:pt x="1801" y="16057"/>
                </a:lnTo>
                <a:lnTo>
                  <a:pt x="1843" y="16054"/>
                </a:lnTo>
                <a:lnTo>
                  <a:pt x="1887" y="16049"/>
                </a:lnTo>
                <a:lnTo>
                  <a:pt x="1933" y="16044"/>
                </a:lnTo>
                <a:lnTo>
                  <a:pt x="1981" y="16037"/>
                </a:lnTo>
                <a:lnTo>
                  <a:pt x="2028" y="16029"/>
                </a:lnTo>
                <a:lnTo>
                  <a:pt x="2075" y="16020"/>
                </a:lnTo>
                <a:lnTo>
                  <a:pt x="2122" y="16012"/>
                </a:lnTo>
                <a:lnTo>
                  <a:pt x="2205" y="15995"/>
                </a:lnTo>
                <a:lnTo>
                  <a:pt x="2275" y="15980"/>
                </a:lnTo>
                <a:lnTo>
                  <a:pt x="2324" y="15969"/>
                </a:lnTo>
                <a:lnTo>
                  <a:pt x="2345" y="15964"/>
                </a:lnTo>
                <a:lnTo>
                  <a:pt x="6609" y="14846"/>
                </a:lnTo>
                <a:lnTo>
                  <a:pt x="6669" y="14827"/>
                </a:lnTo>
                <a:lnTo>
                  <a:pt x="6729" y="14805"/>
                </a:lnTo>
                <a:lnTo>
                  <a:pt x="6788" y="14783"/>
                </a:lnTo>
                <a:lnTo>
                  <a:pt x="6845" y="14759"/>
                </a:lnTo>
                <a:lnTo>
                  <a:pt x="6903" y="14733"/>
                </a:lnTo>
                <a:lnTo>
                  <a:pt x="6960" y="14705"/>
                </a:lnTo>
                <a:lnTo>
                  <a:pt x="7015" y="14675"/>
                </a:lnTo>
                <a:lnTo>
                  <a:pt x="7070" y="14644"/>
                </a:lnTo>
                <a:lnTo>
                  <a:pt x="7123" y="14612"/>
                </a:lnTo>
                <a:lnTo>
                  <a:pt x="7175" y="14577"/>
                </a:lnTo>
                <a:lnTo>
                  <a:pt x="7227" y="14541"/>
                </a:lnTo>
                <a:lnTo>
                  <a:pt x="7277" y="14502"/>
                </a:lnTo>
                <a:lnTo>
                  <a:pt x="7326" y="14463"/>
                </a:lnTo>
                <a:lnTo>
                  <a:pt x="7375" y="14422"/>
                </a:lnTo>
                <a:lnTo>
                  <a:pt x="7421" y="14380"/>
                </a:lnTo>
                <a:lnTo>
                  <a:pt x="7466" y="14336"/>
                </a:lnTo>
                <a:lnTo>
                  <a:pt x="15143" y="6617"/>
                </a:lnTo>
                <a:lnTo>
                  <a:pt x="15270" y="6483"/>
                </a:lnTo>
                <a:lnTo>
                  <a:pt x="15387" y="6344"/>
                </a:lnTo>
                <a:lnTo>
                  <a:pt x="15495" y="6200"/>
                </a:lnTo>
                <a:lnTo>
                  <a:pt x="15594" y="6053"/>
                </a:lnTo>
                <a:lnTo>
                  <a:pt x="15685" y="5900"/>
                </a:lnTo>
                <a:lnTo>
                  <a:pt x="15766" y="5744"/>
                </a:lnTo>
                <a:lnTo>
                  <a:pt x="15837" y="5584"/>
                </a:lnTo>
                <a:lnTo>
                  <a:pt x="15901" y="5421"/>
                </a:lnTo>
                <a:lnTo>
                  <a:pt x="15955" y="5254"/>
                </a:lnTo>
                <a:lnTo>
                  <a:pt x="16000" y="5084"/>
                </a:lnTo>
                <a:lnTo>
                  <a:pt x="16037" y="4913"/>
                </a:lnTo>
                <a:lnTo>
                  <a:pt x="16065" y="4739"/>
                </a:lnTo>
                <a:lnTo>
                  <a:pt x="16083" y="4563"/>
                </a:lnTo>
                <a:lnTo>
                  <a:pt x="16093" y="4387"/>
                </a:lnTo>
                <a:lnTo>
                  <a:pt x="16094" y="4208"/>
                </a:lnTo>
                <a:lnTo>
                  <a:pt x="16087" y="4030"/>
                </a:lnTo>
                <a:lnTo>
                  <a:pt x="16070" y="3850"/>
                </a:lnTo>
                <a:lnTo>
                  <a:pt x="16045" y="3669"/>
                </a:lnTo>
                <a:lnTo>
                  <a:pt x="16011" y="3490"/>
                </a:lnTo>
                <a:lnTo>
                  <a:pt x="15968" y="3310"/>
                </a:lnTo>
                <a:lnTo>
                  <a:pt x="15917" y="3131"/>
                </a:lnTo>
                <a:lnTo>
                  <a:pt x="15857" y="2953"/>
                </a:lnTo>
                <a:lnTo>
                  <a:pt x="15788" y="2776"/>
                </a:lnTo>
                <a:lnTo>
                  <a:pt x="15711" y="2601"/>
                </a:lnTo>
                <a:lnTo>
                  <a:pt x="15625" y="2428"/>
                </a:lnTo>
                <a:lnTo>
                  <a:pt x="15531" y="2257"/>
                </a:lnTo>
                <a:lnTo>
                  <a:pt x="15428" y="2089"/>
                </a:lnTo>
                <a:lnTo>
                  <a:pt x="15316" y="1923"/>
                </a:lnTo>
                <a:lnTo>
                  <a:pt x="15196" y="1760"/>
                </a:lnTo>
                <a:lnTo>
                  <a:pt x="15067" y="1602"/>
                </a:lnTo>
                <a:lnTo>
                  <a:pt x="14930" y="1446"/>
                </a:lnTo>
                <a:lnTo>
                  <a:pt x="14785" y="129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75" name="Oval 74"/>
          <p:cNvSpPr/>
          <p:nvPr>
            <p:custDataLst>
              <p:tags r:id="rId16"/>
            </p:custDataLst>
          </p:nvPr>
        </p:nvSpPr>
        <p:spPr>
          <a:xfrm>
            <a:off x="6445124" y="1288906"/>
            <a:ext cx="376982" cy="376982"/>
          </a:xfrm>
          <a:prstGeom prst="ellipse">
            <a:avLst/>
          </a:prstGeom>
          <a:solidFill>
            <a:srgbClr val="1F74A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09" name="Freeform 213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6539361" y="1380527"/>
            <a:ext cx="188136" cy="188136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11" name="文本框 10"/>
          <p:cNvSpPr txBox="1"/>
          <p:nvPr/>
        </p:nvSpPr>
        <p:spPr>
          <a:xfrm>
            <a:off x="201930" y="3828415"/>
            <a:ext cx="58178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0070C0"/>
                </a:solidFill>
                <a:latin typeface="Calibri" panose="020F0502020204030204" charset="0"/>
                <a:sym typeface="+mn-ea"/>
              </a:rPr>
              <a:t>①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1915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年，阿奇萧在《市场分销中的若干问题》中首次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提出实物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分销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or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物流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1200" dirty="0" smtClean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1200" b="1" dirty="0" smtClean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②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第二次世界大战，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美军对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战略物资的生产、采购、运输、仓储、配送进行管理，形成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“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后勤管理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”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学科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；</a:t>
            </a:r>
            <a:endParaRPr lang="en-US" altLang="zh-CN" sz="1200" dirty="0" smtClean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</a:endParaRPr>
          </a:p>
          <a:p>
            <a:r>
              <a:rPr lang="zh-CN" altLang="en-US" sz="1200" b="1" dirty="0" smtClean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③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第二次世界大战大战后，美国将后勤管理理论转移至经济领域，取得了良好成果</a:t>
            </a:r>
          </a:p>
        </p:txBody>
      </p:sp>
      <p:sp>
        <p:nvSpPr>
          <p:cNvPr id="12" name="TextBox 38"/>
          <p:cNvSpPr txBox="1"/>
          <p:nvPr>
            <p:custDataLst>
              <p:tags r:id="rId18"/>
            </p:custDataLst>
          </p:nvPr>
        </p:nvSpPr>
        <p:spPr>
          <a:xfrm>
            <a:off x="808990" y="2259330"/>
            <a:ext cx="3119755" cy="205105"/>
          </a:xfrm>
          <a:prstGeom prst="rect">
            <a:avLst/>
          </a:prstGeom>
          <a:noFill/>
        </p:spPr>
        <p:txBody>
          <a:bodyPr wrap="square" lIns="67500" tIns="35100" rIns="67500" bIns="0" rtlCol="0" anchor="b" anchorCtr="0"/>
          <a:lstStyle/>
          <a:p>
            <a:pPr algn="r">
              <a:lnSpc>
                <a:spcPct val="120000"/>
              </a:lnSpc>
            </a:pPr>
            <a:r>
              <a:rPr lang="zh-CN" altLang="en-US" sz="1600" b="1" spc="3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分销物流学阶段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51460" y="2501265"/>
            <a:ext cx="6424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①</a:t>
            </a:r>
            <a:r>
              <a:rPr lang="en-US" altLang="zh-CN" sz="1200" dirty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2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0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世纪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50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年代，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</a:rPr>
              <a:t>日本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于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1965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年简化为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“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物流</a:t>
            </a:r>
            <a:r>
              <a:rPr lang="en-US" altLang="zh-CN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”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；</a:t>
            </a:r>
            <a:endParaRPr lang="en-US" altLang="zh-CN" sz="1200" dirty="0" smtClean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sz="1200" b="1" dirty="0" smtClean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②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日本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加强物流基础设施建设，建造物流和配送中心，还产生了运输理论、仓储理论、系统理论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等；</a:t>
            </a:r>
            <a:endParaRPr lang="en-US" altLang="zh-CN" sz="1200" dirty="0" smtClean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  <a:p>
            <a:r>
              <a:rPr lang="zh-CN" altLang="en-US" sz="1200" b="1" dirty="0" smtClean="0">
                <a:solidFill>
                  <a:srgbClr val="0070C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③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企业内部物流也在发展，丰田公司创造了</a:t>
            </a:r>
            <a:r>
              <a:rPr lang="zh-CN" altLang="en-US" sz="1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准时化生产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和</a:t>
            </a:r>
            <a:r>
              <a:rPr lang="zh-CN" altLang="en-US" sz="1200" b="1" dirty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看板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技术</a:t>
            </a:r>
            <a:endParaRPr lang="zh-CN" altLang="en-US" sz="1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</p:txBody>
      </p:sp>
      <p:sp>
        <p:nvSpPr>
          <p:cNvPr id="14" name="TextBox 38"/>
          <p:cNvSpPr txBox="1"/>
          <p:nvPr>
            <p:custDataLst>
              <p:tags r:id="rId19"/>
            </p:custDataLst>
          </p:nvPr>
        </p:nvSpPr>
        <p:spPr>
          <a:xfrm>
            <a:off x="1335405" y="1432560"/>
            <a:ext cx="3119755" cy="205105"/>
          </a:xfrm>
          <a:prstGeom prst="rect">
            <a:avLst/>
          </a:prstGeom>
          <a:noFill/>
        </p:spPr>
        <p:txBody>
          <a:bodyPr wrap="square" lIns="67500" tIns="35100" rIns="67500" bIns="0" rtlCol="0" anchor="b" anchorCtr="0"/>
          <a:lstStyle/>
          <a:p>
            <a:pPr algn="r">
              <a:lnSpc>
                <a:spcPct val="120000"/>
              </a:lnSpc>
            </a:pPr>
            <a:r>
              <a:rPr lang="zh-CN" altLang="en-US" sz="1600" b="1" spc="3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现代物流学阶段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7655" y="1707546"/>
            <a:ext cx="69056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物流已经不限于分销领域，还包括企业物资供应、企业生产、企业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分销等</a:t>
            </a:r>
            <a:r>
              <a:rPr lang="zh-CN" altLang="en-US" sz="1200" dirty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全范围和全</a:t>
            </a:r>
            <a:r>
              <a:rPr lang="zh-CN" altLang="en-US" sz="1200" dirty="0" smtClean="0">
                <a:latin typeface="微软雅黑 Light" panose="020B0502040204020203" charset="-122"/>
                <a:ea typeface="微软雅黑 Light" panose="020B0502040204020203" charset="-122"/>
                <a:cs typeface="微软雅黑 Light" panose="020B0502040204020203" charset="-122"/>
                <a:sym typeface="+mn-ea"/>
              </a:rPr>
              <a:t>领域</a:t>
            </a:r>
            <a:endParaRPr lang="zh-CN" altLang="en-US" sz="1200" dirty="0">
              <a:latin typeface="微软雅黑 Light" panose="020B0502040204020203" charset="-122"/>
              <a:ea typeface="微软雅黑 Light" panose="020B0502040204020203" charset="-122"/>
              <a:cs typeface="微软雅黑 Light" panose="020B0502040204020203" charset="-122"/>
              <a:sym typeface="+mn-ea"/>
            </a:endParaRPr>
          </a:p>
        </p:txBody>
      </p:sp>
      <p:grpSp>
        <p:nvGrpSpPr>
          <p:cNvPr id="16" name="Group 81"/>
          <p:cNvGrpSpPr/>
          <p:nvPr>
            <p:custDataLst>
              <p:tags r:id="rId20"/>
            </p:custDataLst>
          </p:nvPr>
        </p:nvGrpSpPr>
        <p:grpSpPr>
          <a:xfrm flipH="1">
            <a:off x="6822440" y="1495425"/>
            <a:ext cx="449580" cy="1186180"/>
            <a:chOff x="2756450" y="2757465"/>
            <a:chExt cx="1775413" cy="397613"/>
          </a:xfrm>
        </p:grpSpPr>
        <p:cxnSp>
          <p:nvCxnSpPr>
            <p:cNvPr id="17" name="Straight Connector 83"/>
            <p:cNvCxnSpPr/>
            <p:nvPr>
              <p:custDataLst>
                <p:tags r:id="rId21"/>
              </p:custDataLst>
            </p:nvPr>
          </p:nvCxnSpPr>
          <p:spPr>
            <a:xfrm flipH="1">
              <a:off x="2756450" y="2757465"/>
              <a:ext cx="1216648" cy="397613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headEnd type="none"/>
              <a:tailEnd type="oval"/>
            </a:ln>
            <a:effectLst/>
          </p:spPr>
        </p:cxnSp>
        <p:cxnSp>
          <p:nvCxnSpPr>
            <p:cNvPr id="18" name="Straight Connector 84"/>
            <p:cNvCxnSpPr/>
            <p:nvPr>
              <p:custDataLst>
                <p:tags r:id="rId22"/>
              </p:custDataLst>
            </p:nvPr>
          </p:nvCxnSpPr>
          <p:spPr>
            <a:xfrm flipH="1" flipV="1">
              <a:off x="3973098" y="2757465"/>
              <a:ext cx="558765" cy="907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24" grpId="0"/>
      <p:bldP spid="25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一、物流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的产生与发展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200" y="2288769"/>
            <a:ext cx="8361680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看板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工业企业的工序管理中，以卡片为凭证，定时定点交货的管理制度。"看板"是一种类似通知单的卡片，主要传递零部件名称、生产量、生产时间、生产方法、运送量、运送时间、运送目的地、存放地点、运送工具和容器等方面的信息、指令。</a:t>
            </a:r>
          </a:p>
          <a:p>
            <a:pPr marL="285750" indent="-285750">
              <a:buClr>
                <a:srgbClr val="0070C0"/>
              </a:buClr>
              <a:buFont typeface="Wingdings" panose="05000000000000000000" charset="0"/>
              <a:buChar char="ü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915670"/>
            <a:ext cx="82975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Clr>
                <a:srgbClr val="0070C0"/>
              </a:buClr>
              <a:buFont typeface="Wingdings" panose="05000000000000000000" charset="0"/>
              <a:buChar char="ü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准时化生产（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JIT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企业生产系统的各个环节和工序，在合适的时间，按需要的量，生产所需的产品。它的</a:t>
            </a:r>
            <a:r>
              <a:rPr lang="zh-CN" altLang="en-US" sz="1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是实现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零库存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，缩短工时，降低成本，提高生产效率。其中零库存可以很好的显现生产过程中发生的问题，及时解决问题。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一、物流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的产生与发展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955" y="1219200"/>
            <a:ext cx="8606155" cy="26130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）1979年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，第一次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引用“物流”这一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术语；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）1989年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 “物流”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一词在我国得到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推广；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）20世纪90年代中期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，物流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概念又一次被实业界和政府所关注；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进入21世纪，我国各级政府大力推进物流事业，中国物流的发展出现了欣欣向荣的局面。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2009年3月，国务院颁布《物流业调整和振兴规划》；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年，《物流业发展中长期规划（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2014——2020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年）》出台，物流被确定为支撑国民经济发展的基础性和战略性产业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年，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《“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十四五”现代物流发展规划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国务院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层推动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现代物流发展的纲领性文件，是指引“十四五”时期建设现代物流体系，推动高质量发展的“新蓝图”。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1780" y="870585"/>
            <a:ext cx="2446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物流在我国的兴起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426" y="107251"/>
            <a:ext cx="1164431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500" dirty="0">
                <a:solidFill>
                  <a:srgbClr val="3E3E3E"/>
                </a:solidFill>
                <a:latin typeface="微软雅黑"/>
                <a:cs typeface="微软雅黑"/>
              </a:rPr>
              <a:t>课程设置理由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24865" y="1565565"/>
            <a:ext cx="3448050" cy="27885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是一门职业基础课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  <a:p>
            <a:pPr defTabSz="685800"/>
            <a:endParaRPr sz="2325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9525" defTabSz="685800">
              <a:spcBef>
                <a:spcPts val="1646"/>
              </a:spcBef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是一门专业的入门课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9525" marR="3810" defTabSz="685800">
              <a:lnSpc>
                <a:spcPct val="300000"/>
              </a:lnSpc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是一门物流人沟通与交流的平台课 是一门专业的导入课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970104" y="657237"/>
            <a:ext cx="5204936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dirty="0"/>
              <a:t>一、课程设置的理由：</a:t>
            </a:r>
            <a:r>
              <a:rPr spc="-11" dirty="0"/>
              <a:t>课</a:t>
            </a:r>
            <a:r>
              <a:rPr dirty="0"/>
              <a:t>程性</a:t>
            </a:r>
            <a:r>
              <a:rPr spc="-11" dirty="0"/>
              <a:t>质</a:t>
            </a:r>
            <a:r>
              <a:rPr dirty="0"/>
              <a:t>与地位</a:t>
            </a:r>
          </a:p>
        </p:txBody>
      </p:sp>
      <p:sp>
        <p:nvSpPr>
          <p:cNvPr id="5" name="object 5"/>
          <p:cNvSpPr/>
          <p:nvPr/>
        </p:nvSpPr>
        <p:spPr>
          <a:xfrm>
            <a:off x="554356" y="1397890"/>
            <a:ext cx="3458708" cy="28872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3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视频拓展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630" y="987425"/>
            <a:ext cx="6287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物流的发展现状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hlinkClick r:id="rId3" action="ppaction://hlinkfile"/>
          </p:cNvPr>
          <p:cNvSpPr txBox="1"/>
          <p:nvPr/>
        </p:nvSpPr>
        <p:spPr>
          <a:xfrm>
            <a:off x="443865" y="2787650"/>
            <a:ext cx="54444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全球五个最强的仓储物流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中心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5920" y="3651885"/>
            <a:ext cx="5739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全球五个最强的仓储物流中心的共性，为什么会成为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最强的仓储物流中心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865" y="1767205"/>
            <a:ext cx="32639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file"/>
              </a:rPr>
              <a:t>天猫超市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file"/>
              </a:rPr>
              <a:t>—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file"/>
              </a:rPr>
              <a:t>智慧物流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的概念和功能要素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65" y="699770"/>
            <a:ext cx="8446770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（一）物流的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物流的定义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物流是指物品从供应地到接收地的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实体流动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过程。根据实际需要，将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运输、仓储、装卸、搬运、包装、流通加工、配送、信息处理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等基本功能有机结合，形成一条完整的供应链，为顾客提供多功能、一体化的服务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我国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物流行业的快速发展与国家经济的紧密关联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，国家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自豪感和责任感。通过物流定义的学习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，物流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不仅是商品流通的手段，更是国家经济运行的重要支撑，培养学生的大局观。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50" y="807085"/>
            <a:ext cx="84874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2.对物流的再认识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（1）物流是有目的的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活动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（2）物流是社会物质的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运动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（3）物流是系统的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活动</a:t>
            </a:r>
            <a:endParaRPr lang="en-US" altLang="zh-CN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（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4）物流是有组织的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活动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50" y="771525"/>
            <a:ext cx="8487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.物流的作用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850" y="1275715"/>
            <a:ext cx="8585835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）物流的基本作用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创造时间价值和空间价值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仓储功能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可以创造出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时间价值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物从供给者到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需求者之间存在有一段时间差，改变这一时间差而创造的价值叫时间价值。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时间价值通过物流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获得的方式有三种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缩短时间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差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延长时间差，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弥补时间差，</a:t>
            </a:r>
            <a:r>
              <a:rPr lang="en-US" altLang="zh-CN" dirty="0" err="1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50" y="771525"/>
            <a:ext cx="8487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.物流的作用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705" y="1324610"/>
            <a:ext cx="8585835" cy="24161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运输</a:t>
            </a: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可以创造出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空间</a:t>
            </a: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价值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物从供给者到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需求者之间存在空间差，改变这一空间差而创造的价值叫空间价值。（这一情况是产业结构、社会分工造成的）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空间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价值通过物流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获得的方式有三种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）从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集中生产场所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流入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分散需求场所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）从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分散生产场所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流入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集中需求场所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）从甲地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生产地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流入乙地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需求地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创造价值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953135"/>
            <a:chOff x="152400" y="413694"/>
            <a:chExt cx="10290175" cy="905828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90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850" y="771525"/>
            <a:ext cx="84874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 3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.物流的作用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6850" y="1275715"/>
            <a:ext cx="8585835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）物流的延伸作用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）加快商品流通、促进经济发展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）保护环境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）创造社会效益和附加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价值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115" y="987425"/>
            <a:ext cx="8585835" cy="3965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）物流是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第三利润源泉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1779270"/>
            <a:ext cx="7244715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第一利润源泉：资源领域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掠夺廉价原材料、燃料；科技进步节约资源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79359" y="2264128"/>
            <a:ext cx="6787515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第二利润源泉：人力领域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廉价劳动力；科技进步提高劳动生产率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7858" y="3723640"/>
            <a:ext cx="54406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第三利润源泉：物流合理化降低物流成本，获得利润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7858" y="3075305"/>
            <a:ext cx="3154680" cy="4235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第一、二利润源泉降到极致了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6" grpId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物流的概念和功能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要素（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2.5-14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）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7415" y="935515"/>
            <a:ext cx="8481060" cy="255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 Light" panose="020B0502040204020203" charset="-122"/>
              </a:rPr>
              <a:t>https://mooc1.xueyinonline.com/nodedetailcontroller/visitnodedetail?courseId=228414857&amp;knowledgeId=653792375&amp;enc=</a:t>
            </a:r>
            <a:endParaRPr lang="zh-CN" altLang="en-US" sz="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 Light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5905" y="1347470"/>
            <a:ext cx="8390890" cy="10895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物流的概念和功能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要素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的功能要素是指物流活动具有基本功能，通过这些功能的有效组合，完成物流的任务，实现物流的目标。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5905" y="2707288"/>
            <a:ext cx="4057650" cy="10895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包装被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称为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生产的终点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，同时也是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社会物流的起点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5364088" y="2133211"/>
            <a:ext cx="27432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987425"/>
            <a:ext cx="5090795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装卸搬运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装卸搬运，是指在同一地域范围内进行的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改变物的存放状态和空间位置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为主要内容和目的的活动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包括装上、卸下、移送、拣选、分类、堆垛、入库、</a:t>
            </a:r>
            <a:r>
              <a:rPr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出库等环节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5436235" y="1707515"/>
            <a:ext cx="3269615" cy="259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953135"/>
            <a:chOff x="152400" y="413694"/>
            <a:chExt cx="10290175" cy="905828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90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987425"/>
            <a:ext cx="5664200" cy="14219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运输是物流的中心环节之一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，运输在经济上的作用是扩大了经济作用范围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在一定的经济范围内促进</a:t>
            </a:r>
            <a:r>
              <a:rPr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物价的平均化</a:t>
            </a: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3"/>
          <a:srcRect l="8675" r="6024" b="6446"/>
          <a:stretch>
            <a:fillRect/>
          </a:stretch>
        </p:blipFill>
        <p:spPr>
          <a:xfrm>
            <a:off x="6083935" y="2139950"/>
            <a:ext cx="2697480" cy="1972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426" y="107251"/>
            <a:ext cx="1164431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500" dirty="0">
                <a:solidFill>
                  <a:srgbClr val="3E3E3E"/>
                </a:solidFill>
                <a:latin typeface="微软雅黑"/>
                <a:cs typeface="微软雅黑"/>
              </a:rPr>
              <a:t>课程设置理由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4589" y="664369"/>
            <a:ext cx="5814536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一、课程设置的理由：</a:t>
            </a:r>
            <a:r>
              <a:rPr spc="-11" dirty="0"/>
              <a:t>现</a:t>
            </a:r>
            <a:r>
              <a:rPr dirty="0"/>
              <a:t>代物</a:t>
            </a:r>
            <a:r>
              <a:rPr spc="-11" dirty="0"/>
              <a:t>流</a:t>
            </a:r>
            <a:r>
              <a:rPr dirty="0"/>
              <a:t>发展</a:t>
            </a:r>
            <a:r>
              <a:rPr spc="-11" dirty="0"/>
              <a:t>的</a:t>
            </a:r>
            <a:r>
              <a:rPr dirty="0"/>
              <a:t>需要</a:t>
            </a:r>
          </a:p>
        </p:txBody>
      </p:sp>
      <p:sp>
        <p:nvSpPr>
          <p:cNvPr id="4" name="object 4"/>
          <p:cNvSpPr/>
          <p:nvPr/>
        </p:nvSpPr>
        <p:spPr>
          <a:xfrm>
            <a:off x="347472" y="1457326"/>
            <a:ext cx="3846194" cy="29226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02443" y="1932708"/>
            <a:ext cx="4591050" cy="196015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国家将其作为提升综合国力的重要举措</a:t>
            </a:r>
          </a:p>
          <a:p>
            <a:pPr defTabSz="685800">
              <a:spcBef>
                <a:spcPts val="4"/>
              </a:spcBef>
            </a:pPr>
            <a:endParaRPr sz="187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9525" defTabSz="685800"/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城市将其作为提升其综合功能的重要途径</a:t>
            </a:r>
          </a:p>
          <a:p>
            <a:pPr marL="9525" marR="3810" defTabSz="685800">
              <a:lnSpc>
                <a:spcPct val="200000"/>
              </a:lnSpc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企业将其作为自己在市场中取胜的核心竞争力 人们的日常生活与现代物流密切相关</a:t>
            </a:r>
          </a:p>
        </p:txBody>
      </p:sp>
    </p:spTree>
    <p:extLst>
      <p:ext uri="{BB962C8B-B14F-4D97-AF65-F5344CB8AC3E}">
        <p14:creationId xmlns:p14="http://schemas.microsoft.com/office/powerpoint/2010/main" val="279582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953135"/>
            <a:chOff x="152400" y="413694"/>
            <a:chExt cx="10290175" cy="905828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90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987425"/>
            <a:ext cx="56642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仓储</a:t>
            </a:r>
            <a:endParaRPr 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1930" y="1419860"/>
            <a:ext cx="4909820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仓储在物流系统中起着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缓冲、调节和平衡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仓储的内容包括储存、管理、保养、维护等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5292090" y="1707515"/>
            <a:ext cx="3263900" cy="210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973455"/>
            <a:ext cx="56642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流通加工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1460" y="1419860"/>
            <a:ext cx="4516120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流通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加工的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是弥补生产过程中的加工不足，更有效的满足用户或者本企业的需要，使产需双方更好的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流通加工是在生产加工在流通领域中的延伸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4860290" y="1563370"/>
            <a:ext cx="3663315" cy="2588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7477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05" y="987425"/>
            <a:ext cx="566420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配送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1459" y="1410970"/>
            <a:ext cx="4933711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配送是面向城市内、区域内、</a:t>
            </a: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短距离、多频率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的商品送达服务。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配送是指按用户的订货要求，在物流中心进行分货、配货工作，并将配好的货物送交收货人的过程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4" name="图片 3" descr="t0165086a6ad6dfe7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150" y="1994535"/>
            <a:ext cx="603250" cy="63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37095" y="2038350"/>
            <a:ext cx="1007745" cy="5041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配送中心</a:t>
            </a:r>
          </a:p>
        </p:txBody>
      </p:sp>
      <p:pic>
        <p:nvPicPr>
          <p:cNvPr id="7" name="图片 6" descr="t012190c5bae8db944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4140" y="3159760"/>
            <a:ext cx="1143635" cy="709295"/>
          </a:xfrm>
          <a:prstGeom prst="rect">
            <a:avLst/>
          </a:prstGeom>
        </p:spPr>
      </p:pic>
      <p:cxnSp>
        <p:nvCxnSpPr>
          <p:cNvPr id="9" name="直接箭头连接符 8"/>
          <p:cNvCxnSpPr>
            <a:stCxn id="4" idx="3"/>
            <a:endCxn id="6" idx="1"/>
          </p:cNvCxnSpPr>
          <p:nvPr/>
        </p:nvCxnSpPr>
        <p:spPr>
          <a:xfrm flipV="1">
            <a:off x="6375400" y="2290445"/>
            <a:ext cx="861695" cy="2159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517640" y="1994535"/>
            <a:ext cx="656590" cy="2159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运输</a:t>
            </a:r>
          </a:p>
        </p:txBody>
      </p:sp>
      <p:cxnSp>
        <p:nvCxnSpPr>
          <p:cNvPr id="12" name="直接箭头连接符 11"/>
          <p:cNvCxnSpPr>
            <a:stCxn id="6" idx="2"/>
            <a:endCxn id="7" idx="0"/>
          </p:cNvCxnSpPr>
          <p:nvPr/>
        </p:nvCxnSpPr>
        <p:spPr>
          <a:xfrm flipH="1">
            <a:off x="7026275" y="2542540"/>
            <a:ext cx="715010" cy="61722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291705" y="2943860"/>
            <a:ext cx="656590" cy="2159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配送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953135"/>
            <a:chOff x="152400" y="413694"/>
            <a:chExt cx="10290175" cy="905828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905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 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物流的概念和功能要素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930" y="850900"/>
            <a:ext cx="4448810" cy="423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信息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1930" y="1230630"/>
            <a:ext cx="4773295" cy="22178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物流活动进行中必要的信息</a:t>
            </a:r>
            <a:r>
              <a:rPr 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称为物流信息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例如：文字、图像、数据等。信息是事物的内容、形式及发展变化的反应，因此物流信息和运输、仓储等各环节都有密切的关系，在物流活动中起着</a:t>
            </a:r>
            <a:r>
              <a:rPr 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神经系统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的作用。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5186045" y="2119630"/>
            <a:ext cx="3524250" cy="18402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7535" y="1003300"/>
            <a:ext cx="7977505" cy="3135630"/>
          </a:xfrm>
          <a:prstGeom prst="rect">
            <a:avLst/>
          </a:prstGeom>
        </p:spPr>
      </p:pic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的概念和功能要素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6055" y="4299585"/>
            <a:ext cx="1181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家电物流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" y="987425"/>
            <a:ext cx="8258810" cy="3040380"/>
          </a:xfrm>
          <a:prstGeom prst="rect">
            <a:avLst/>
          </a:prstGeom>
        </p:spPr>
      </p:pic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二、物流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的概念和功能要素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6055" y="4299585"/>
            <a:ext cx="11811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牛奶物流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课后作业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2242" y="1419622"/>
            <a:ext cx="840421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任务一：分组 ；每个小组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任务二：小组合作；每个小组搜集一家国内外知名的物流公司的相关信息（包括但不限于：公司发展历程、主营业务）</a:t>
            </a:r>
          </a:p>
        </p:txBody>
      </p:sp>
    </p:spTree>
    <p:extLst>
      <p:ext uri="{BB962C8B-B14F-4D97-AF65-F5344CB8AC3E}">
        <p14:creationId xmlns:p14="http://schemas.microsoft.com/office/powerpoint/2010/main" val="331483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426" y="107251"/>
            <a:ext cx="1164431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500" dirty="0">
                <a:solidFill>
                  <a:srgbClr val="3E3E3E"/>
                </a:solidFill>
                <a:latin typeface="微软雅黑"/>
                <a:cs typeface="微软雅黑"/>
              </a:rPr>
              <a:t>课程设置理由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64589" y="664369"/>
            <a:ext cx="5814536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一、课程设置的理由：</a:t>
            </a:r>
            <a:r>
              <a:rPr spc="-11" dirty="0"/>
              <a:t>学</a:t>
            </a:r>
            <a:r>
              <a:rPr dirty="0"/>
              <a:t>习专</a:t>
            </a:r>
            <a:r>
              <a:rPr spc="-11" dirty="0"/>
              <a:t>业</a:t>
            </a:r>
            <a:r>
              <a:rPr dirty="0"/>
              <a:t>课程</a:t>
            </a:r>
            <a:r>
              <a:rPr spc="-11" dirty="0"/>
              <a:t>的</a:t>
            </a:r>
            <a:r>
              <a:rPr dirty="0"/>
              <a:t>需要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15511" y="2263787"/>
            <a:ext cx="4362450" cy="112659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dirty="0">
                <a:solidFill>
                  <a:prstClr val="black"/>
                </a:solidFill>
                <a:latin typeface="微软雅黑"/>
                <a:cs typeface="微软雅黑"/>
              </a:rPr>
              <a:t>国家物流管理专业标准规定的专业基础课程</a:t>
            </a:r>
          </a:p>
          <a:p>
            <a:pPr defTabSz="685800"/>
            <a:endParaRPr sz="2325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9525" defTabSz="685800">
              <a:spcBef>
                <a:spcPts val="1646"/>
              </a:spcBef>
            </a:pPr>
            <a:r>
              <a:rPr dirty="0" err="1">
                <a:solidFill>
                  <a:prstClr val="black"/>
                </a:solidFill>
                <a:latin typeface="微软雅黑"/>
                <a:cs typeface="微软雅黑"/>
              </a:rPr>
              <a:t>统领本专业其他专业课程</a:t>
            </a:r>
            <a:endParaRPr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106424" y="1364741"/>
            <a:ext cx="2674620" cy="1690688"/>
          </a:xfrm>
          <a:custGeom>
            <a:avLst/>
            <a:gdLst/>
            <a:ahLst/>
            <a:cxnLst/>
            <a:rect l="l" t="t" r="r" b="b"/>
            <a:pathLst>
              <a:path w="3566160" h="2254250">
                <a:moveTo>
                  <a:pt x="0" y="0"/>
                </a:moveTo>
                <a:lnTo>
                  <a:pt x="3566160" y="0"/>
                </a:lnTo>
                <a:lnTo>
                  <a:pt x="3566160" y="2253996"/>
                </a:lnTo>
                <a:lnTo>
                  <a:pt x="0" y="2253996"/>
                </a:lnTo>
                <a:lnTo>
                  <a:pt x="0" y="0"/>
                </a:lnTo>
                <a:close/>
              </a:path>
            </a:pathLst>
          </a:custGeom>
          <a:solidFill>
            <a:srgbClr val="0EB3B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91006" y="1423035"/>
            <a:ext cx="2502218" cy="1574006"/>
          </a:xfrm>
          <a:custGeom>
            <a:avLst/>
            <a:gdLst/>
            <a:ahLst/>
            <a:cxnLst/>
            <a:rect l="l" t="t" r="r" b="b"/>
            <a:pathLst>
              <a:path w="3336290" h="2098675">
                <a:moveTo>
                  <a:pt x="0" y="0"/>
                </a:moveTo>
                <a:lnTo>
                  <a:pt x="3336036" y="0"/>
                </a:lnTo>
                <a:lnTo>
                  <a:pt x="3336036" y="2098548"/>
                </a:lnTo>
                <a:lnTo>
                  <a:pt x="0" y="209854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2452880" y="3236975"/>
            <a:ext cx="1051560" cy="735330"/>
          </a:xfrm>
          <a:custGeom>
            <a:avLst/>
            <a:gdLst/>
            <a:ahLst/>
            <a:cxnLst/>
            <a:rect l="l" t="t" r="r" b="b"/>
            <a:pathLst>
              <a:path w="1402079" h="980439">
                <a:moveTo>
                  <a:pt x="846848" y="0"/>
                </a:moveTo>
                <a:lnTo>
                  <a:pt x="555218" y="0"/>
                </a:lnTo>
                <a:lnTo>
                  <a:pt x="544004" y="139992"/>
                </a:lnTo>
                <a:lnTo>
                  <a:pt x="540937" y="159674"/>
                </a:lnTo>
                <a:lnTo>
                  <a:pt x="532085" y="175685"/>
                </a:lnTo>
                <a:lnTo>
                  <a:pt x="517976" y="186447"/>
                </a:lnTo>
                <a:lnTo>
                  <a:pt x="499135" y="190385"/>
                </a:lnTo>
                <a:lnTo>
                  <a:pt x="196291" y="240779"/>
                </a:lnTo>
                <a:lnTo>
                  <a:pt x="148149" y="253861"/>
                </a:lnTo>
                <a:lnTo>
                  <a:pt x="105930" y="278231"/>
                </a:lnTo>
                <a:lnTo>
                  <a:pt x="71516" y="311740"/>
                </a:lnTo>
                <a:lnTo>
                  <a:pt x="46792" y="352237"/>
                </a:lnTo>
                <a:lnTo>
                  <a:pt x="33642" y="397573"/>
                </a:lnTo>
                <a:lnTo>
                  <a:pt x="0" y="979931"/>
                </a:lnTo>
                <a:lnTo>
                  <a:pt x="207505" y="979931"/>
                </a:lnTo>
                <a:lnTo>
                  <a:pt x="241160" y="705548"/>
                </a:lnTo>
                <a:lnTo>
                  <a:pt x="241160" y="694347"/>
                </a:lnTo>
                <a:lnTo>
                  <a:pt x="246761" y="688746"/>
                </a:lnTo>
                <a:lnTo>
                  <a:pt x="1385252" y="688746"/>
                </a:lnTo>
                <a:lnTo>
                  <a:pt x="1368425" y="397573"/>
                </a:lnTo>
                <a:lnTo>
                  <a:pt x="1353125" y="352237"/>
                </a:lnTo>
                <a:lnTo>
                  <a:pt x="1328135" y="311740"/>
                </a:lnTo>
                <a:lnTo>
                  <a:pt x="1294532" y="278231"/>
                </a:lnTo>
                <a:lnTo>
                  <a:pt x="1253391" y="253861"/>
                </a:lnTo>
                <a:lnTo>
                  <a:pt x="1205788" y="240779"/>
                </a:lnTo>
                <a:lnTo>
                  <a:pt x="897331" y="195986"/>
                </a:lnTo>
                <a:lnTo>
                  <a:pt x="880853" y="187937"/>
                </a:lnTo>
                <a:lnTo>
                  <a:pt x="866481" y="173589"/>
                </a:lnTo>
                <a:lnTo>
                  <a:pt x="856317" y="155041"/>
                </a:lnTo>
                <a:lnTo>
                  <a:pt x="852462" y="134391"/>
                </a:lnTo>
                <a:lnTo>
                  <a:pt x="846848" y="0"/>
                </a:lnTo>
                <a:close/>
              </a:path>
              <a:path w="1402079" h="980439">
                <a:moveTo>
                  <a:pt x="1138491" y="688746"/>
                </a:moveTo>
                <a:lnTo>
                  <a:pt x="263588" y="688746"/>
                </a:lnTo>
                <a:lnTo>
                  <a:pt x="269201" y="694347"/>
                </a:lnTo>
                <a:lnTo>
                  <a:pt x="269201" y="979931"/>
                </a:lnTo>
                <a:lnTo>
                  <a:pt x="1132878" y="979931"/>
                </a:lnTo>
                <a:lnTo>
                  <a:pt x="1132878" y="694347"/>
                </a:lnTo>
                <a:lnTo>
                  <a:pt x="1138491" y="688746"/>
                </a:lnTo>
                <a:close/>
              </a:path>
              <a:path w="1402079" h="980439">
                <a:moveTo>
                  <a:pt x="1385252" y="688746"/>
                </a:moveTo>
                <a:lnTo>
                  <a:pt x="1144092" y="688746"/>
                </a:lnTo>
                <a:lnTo>
                  <a:pt x="1152329" y="689096"/>
                </a:lnTo>
                <a:lnTo>
                  <a:pt x="1159517" y="691546"/>
                </a:lnTo>
                <a:lnTo>
                  <a:pt x="1164603" y="698197"/>
                </a:lnTo>
                <a:lnTo>
                  <a:pt x="1166533" y="711149"/>
                </a:lnTo>
                <a:lnTo>
                  <a:pt x="1194574" y="979931"/>
                </a:lnTo>
                <a:lnTo>
                  <a:pt x="1402080" y="979931"/>
                </a:lnTo>
                <a:lnTo>
                  <a:pt x="1385252" y="688746"/>
                </a:lnTo>
                <a:close/>
              </a:path>
            </a:pathLst>
          </a:custGeom>
          <a:solidFill>
            <a:srgbClr val="FFE1C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2776345" y="3340990"/>
            <a:ext cx="399098" cy="631031"/>
          </a:xfrm>
          <a:custGeom>
            <a:avLst/>
            <a:gdLst/>
            <a:ahLst/>
            <a:cxnLst/>
            <a:rect l="l" t="t" r="r" b="b"/>
            <a:pathLst>
              <a:path w="532129" h="841375">
                <a:moveTo>
                  <a:pt x="106375" y="0"/>
                </a:moveTo>
                <a:lnTo>
                  <a:pt x="80395" y="46527"/>
                </a:lnTo>
                <a:lnTo>
                  <a:pt x="0" y="56083"/>
                </a:lnTo>
                <a:lnTo>
                  <a:pt x="139966" y="841248"/>
                </a:lnTo>
                <a:lnTo>
                  <a:pt x="431101" y="841248"/>
                </a:lnTo>
                <a:lnTo>
                  <a:pt x="518918" y="157035"/>
                </a:lnTo>
                <a:lnTo>
                  <a:pt x="268744" y="157035"/>
                </a:lnTo>
                <a:lnTo>
                  <a:pt x="106375" y="0"/>
                </a:lnTo>
                <a:close/>
              </a:path>
              <a:path w="532129" h="841375">
                <a:moveTo>
                  <a:pt x="425500" y="0"/>
                </a:moveTo>
                <a:lnTo>
                  <a:pt x="268744" y="157035"/>
                </a:lnTo>
                <a:lnTo>
                  <a:pt x="518918" y="157035"/>
                </a:lnTo>
                <a:lnTo>
                  <a:pt x="531876" y="56083"/>
                </a:lnTo>
                <a:lnTo>
                  <a:pt x="475894" y="50469"/>
                </a:lnTo>
                <a:lnTo>
                  <a:pt x="456999" y="46527"/>
                </a:lnTo>
                <a:lnTo>
                  <a:pt x="442301" y="35750"/>
                </a:lnTo>
                <a:lnTo>
                  <a:pt x="431801" y="19715"/>
                </a:lnTo>
                <a:lnTo>
                  <a:pt x="425500" y="0"/>
                </a:lnTo>
                <a:close/>
              </a:path>
            </a:pathLst>
          </a:custGeom>
          <a:solidFill>
            <a:srgbClr val="D7E9F7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2864363" y="3236978"/>
            <a:ext cx="222885" cy="104299"/>
          </a:xfrm>
          <a:custGeom>
            <a:avLst/>
            <a:gdLst/>
            <a:ahLst/>
            <a:cxnLst/>
            <a:rect l="l" t="t" r="r" b="b"/>
            <a:pathLst>
              <a:path w="297179" h="139064">
                <a:moveTo>
                  <a:pt x="297179" y="0"/>
                </a:moveTo>
                <a:lnTo>
                  <a:pt x="5600" y="0"/>
                </a:lnTo>
                <a:lnTo>
                  <a:pt x="0" y="83210"/>
                </a:lnTo>
                <a:lnTo>
                  <a:pt x="40212" y="119958"/>
                </a:lnTo>
                <a:lnTo>
                  <a:pt x="79985" y="136602"/>
                </a:lnTo>
                <a:lnTo>
                  <a:pt x="100926" y="138684"/>
                </a:lnTo>
                <a:lnTo>
                  <a:pt x="201853" y="138684"/>
                </a:lnTo>
                <a:lnTo>
                  <a:pt x="245303" y="130360"/>
                </a:lnTo>
                <a:lnTo>
                  <a:pt x="280352" y="105397"/>
                </a:lnTo>
                <a:lnTo>
                  <a:pt x="297179" y="83210"/>
                </a:lnTo>
                <a:lnTo>
                  <a:pt x="297179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809493" y="3324251"/>
            <a:ext cx="169545" cy="236696"/>
          </a:xfrm>
          <a:custGeom>
            <a:avLst/>
            <a:gdLst/>
            <a:ahLst/>
            <a:cxnLst/>
            <a:rect l="l" t="t" r="r" b="b"/>
            <a:pathLst>
              <a:path w="226060" h="315595">
                <a:moveTo>
                  <a:pt x="73304" y="0"/>
                </a:moveTo>
                <a:lnTo>
                  <a:pt x="57092" y="6655"/>
                </a:lnTo>
                <a:lnTo>
                  <a:pt x="32423" y="32231"/>
                </a:lnTo>
                <a:lnTo>
                  <a:pt x="9867" y="59909"/>
                </a:lnTo>
                <a:lnTo>
                  <a:pt x="0" y="72872"/>
                </a:lnTo>
                <a:lnTo>
                  <a:pt x="140969" y="302679"/>
                </a:lnTo>
                <a:lnTo>
                  <a:pt x="146080" y="312137"/>
                </a:lnTo>
                <a:lnTo>
                  <a:pt x="152247" y="315290"/>
                </a:lnTo>
                <a:lnTo>
                  <a:pt x="158415" y="312137"/>
                </a:lnTo>
                <a:lnTo>
                  <a:pt x="163525" y="302679"/>
                </a:lnTo>
                <a:lnTo>
                  <a:pt x="225551" y="179362"/>
                </a:lnTo>
                <a:lnTo>
                  <a:pt x="7330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978658" y="3317129"/>
            <a:ext cx="168116" cy="243840"/>
          </a:xfrm>
          <a:custGeom>
            <a:avLst/>
            <a:gdLst/>
            <a:ahLst/>
            <a:cxnLst/>
            <a:rect l="l" t="t" r="r" b="b"/>
            <a:pathLst>
              <a:path w="224154" h="325120">
                <a:moveTo>
                  <a:pt x="165220" y="0"/>
                </a:moveTo>
                <a:lnTo>
                  <a:pt x="158744" y="3405"/>
                </a:lnTo>
                <a:lnTo>
                  <a:pt x="151218" y="10477"/>
                </a:lnTo>
                <a:lnTo>
                  <a:pt x="0" y="189293"/>
                </a:lnTo>
                <a:lnTo>
                  <a:pt x="61607" y="312229"/>
                </a:lnTo>
                <a:lnTo>
                  <a:pt x="66683" y="321659"/>
                </a:lnTo>
                <a:lnTo>
                  <a:pt x="72809" y="324802"/>
                </a:lnTo>
                <a:lnTo>
                  <a:pt x="78934" y="321659"/>
                </a:lnTo>
                <a:lnTo>
                  <a:pt x="84010" y="312229"/>
                </a:lnTo>
                <a:lnTo>
                  <a:pt x="224027" y="83121"/>
                </a:lnTo>
                <a:lnTo>
                  <a:pt x="179222" y="10477"/>
                </a:lnTo>
                <a:lnTo>
                  <a:pt x="171696" y="1833"/>
                </a:lnTo>
                <a:lnTo>
                  <a:pt x="16522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31795" y="3459863"/>
            <a:ext cx="88106" cy="512445"/>
          </a:xfrm>
          <a:custGeom>
            <a:avLst/>
            <a:gdLst/>
            <a:ahLst/>
            <a:cxnLst/>
            <a:rect l="l" t="t" r="r" b="b"/>
            <a:pathLst>
              <a:path w="117475" h="683260">
                <a:moveTo>
                  <a:pt x="61467" y="0"/>
                </a:moveTo>
                <a:lnTo>
                  <a:pt x="0" y="100736"/>
                </a:lnTo>
                <a:lnTo>
                  <a:pt x="33527" y="162293"/>
                </a:lnTo>
                <a:lnTo>
                  <a:pt x="33527" y="190271"/>
                </a:lnTo>
                <a:lnTo>
                  <a:pt x="11175" y="682752"/>
                </a:lnTo>
                <a:lnTo>
                  <a:pt x="111759" y="682752"/>
                </a:lnTo>
                <a:lnTo>
                  <a:pt x="89407" y="190271"/>
                </a:lnTo>
                <a:lnTo>
                  <a:pt x="87050" y="181965"/>
                </a:lnTo>
                <a:lnTo>
                  <a:pt x="87312" y="174182"/>
                </a:lnTo>
                <a:lnTo>
                  <a:pt x="88622" y="167448"/>
                </a:lnTo>
                <a:lnTo>
                  <a:pt x="89407" y="162293"/>
                </a:lnTo>
                <a:lnTo>
                  <a:pt x="117347" y="100736"/>
                </a:lnTo>
                <a:lnTo>
                  <a:pt x="61467" y="0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999234" y="3392425"/>
            <a:ext cx="516731" cy="579596"/>
          </a:xfrm>
          <a:custGeom>
            <a:avLst/>
            <a:gdLst/>
            <a:ahLst/>
            <a:cxnLst/>
            <a:rect l="l" t="t" r="r" b="b"/>
            <a:pathLst>
              <a:path w="688975" h="772795">
                <a:moveTo>
                  <a:pt x="240817" y="0"/>
                </a:moveTo>
                <a:lnTo>
                  <a:pt x="0" y="705485"/>
                </a:lnTo>
                <a:lnTo>
                  <a:pt x="0" y="772668"/>
                </a:lnTo>
                <a:lnTo>
                  <a:pt x="425627" y="772668"/>
                </a:lnTo>
                <a:lnTo>
                  <a:pt x="425627" y="565505"/>
                </a:lnTo>
                <a:lnTo>
                  <a:pt x="426590" y="560079"/>
                </a:lnTo>
                <a:lnTo>
                  <a:pt x="429128" y="559904"/>
                </a:lnTo>
                <a:lnTo>
                  <a:pt x="682398" y="559904"/>
                </a:lnTo>
                <a:lnTo>
                  <a:pt x="672045" y="218363"/>
                </a:lnTo>
                <a:lnTo>
                  <a:pt x="666989" y="166937"/>
                </a:lnTo>
                <a:lnTo>
                  <a:pt x="652132" y="124219"/>
                </a:lnTo>
                <a:lnTo>
                  <a:pt x="627941" y="89587"/>
                </a:lnTo>
                <a:lnTo>
                  <a:pt x="594884" y="62420"/>
                </a:lnTo>
                <a:lnTo>
                  <a:pt x="553427" y="42095"/>
                </a:lnTo>
                <a:lnTo>
                  <a:pt x="504037" y="27990"/>
                </a:lnTo>
                <a:lnTo>
                  <a:pt x="240817" y="0"/>
                </a:lnTo>
                <a:close/>
              </a:path>
              <a:path w="688975" h="772795">
                <a:moveTo>
                  <a:pt x="682398" y="559904"/>
                </a:moveTo>
                <a:lnTo>
                  <a:pt x="429128" y="559904"/>
                </a:lnTo>
                <a:lnTo>
                  <a:pt x="432716" y="563930"/>
                </a:lnTo>
                <a:lnTo>
                  <a:pt x="436829" y="571106"/>
                </a:lnTo>
                <a:lnTo>
                  <a:pt x="448030" y="772668"/>
                </a:lnTo>
                <a:lnTo>
                  <a:pt x="688848" y="772668"/>
                </a:lnTo>
                <a:lnTo>
                  <a:pt x="682398" y="559904"/>
                </a:lnTo>
                <a:close/>
              </a:path>
            </a:pathLst>
          </a:custGeom>
          <a:solidFill>
            <a:srgbClr val="3D5F75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99236" y="3375278"/>
            <a:ext cx="210503" cy="546735"/>
          </a:xfrm>
          <a:custGeom>
            <a:avLst/>
            <a:gdLst/>
            <a:ahLst/>
            <a:cxnLst/>
            <a:rect l="l" t="t" r="r" b="b"/>
            <a:pathLst>
              <a:path w="280670" h="728979">
                <a:moveTo>
                  <a:pt x="190677" y="0"/>
                </a:moveTo>
                <a:lnTo>
                  <a:pt x="0" y="728472"/>
                </a:lnTo>
                <a:lnTo>
                  <a:pt x="255435" y="357145"/>
                </a:lnTo>
                <a:lnTo>
                  <a:pt x="261481" y="343925"/>
                </a:lnTo>
                <a:lnTo>
                  <a:pt x="260168" y="329653"/>
                </a:lnTo>
                <a:lnTo>
                  <a:pt x="246761" y="313804"/>
                </a:lnTo>
                <a:lnTo>
                  <a:pt x="173850" y="218541"/>
                </a:lnTo>
                <a:lnTo>
                  <a:pt x="257975" y="218541"/>
                </a:lnTo>
                <a:lnTo>
                  <a:pt x="270948" y="217228"/>
                </a:lnTo>
                <a:lnTo>
                  <a:pt x="277610" y="212239"/>
                </a:lnTo>
                <a:lnTo>
                  <a:pt x="280065" y="201996"/>
                </a:lnTo>
                <a:lnTo>
                  <a:pt x="280416" y="184924"/>
                </a:lnTo>
                <a:lnTo>
                  <a:pt x="280416" y="28016"/>
                </a:lnTo>
                <a:lnTo>
                  <a:pt x="274802" y="16814"/>
                </a:lnTo>
                <a:lnTo>
                  <a:pt x="269189" y="16814"/>
                </a:lnTo>
                <a:lnTo>
                  <a:pt x="190677" y="0"/>
                </a:lnTo>
                <a:close/>
              </a:path>
            </a:pathLst>
          </a:custGeom>
          <a:solidFill>
            <a:srgbClr val="6D9CB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443735" y="3387852"/>
            <a:ext cx="518160" cy="584359"/>
          </a:xfrm>
          <a:custGeom>
            <a:avLst/>
            <a:gdLst/>
            <a:ahLst/>
            <a:cxnLst/>
            <a:rect l="l" t="t" r="r" b="b"/>
            <a:pathLst>
              <a:path w="690879" h="779145">
                <a:moveTo>
                  <a:pt x="449021" y="0"/>
                </a:moveTo>
                <a:lnTo>
                  <a:pt x="185216" y="33616"/>
                </a:lnTo>
                <a:lnTo>
                  <a:pt x="137665" y="47728"/>
                </a:lnTo>
                <a:lnTo>
                  <a:pt x="96662" y="68064"/>
                </a:lnTo>
                <a:lnTo>
                  <a:pt x="63142" y="95246"/>
                </a:lnTo>
                <a:lnTo>
                  <a:pt x="38042" y="129898"/>
                </a:lnTo>
                <a:lnTo>
                  <a:pt x="22296" y="172643"/>
                </a:lnTo>
                <a:lnTo>
                  <a:pt x="16840" y="224104"/>
                </a:lnTo>
                <a:lnTo>
                  <a:pt x="0" y="778764"/>
                </a:lnTo>
                <a:lnTo>
                  <a:pt x="241350" y="778764"/>
                </a:lnTo>
                <a:lnTo>
                  <a:pt x="258190" y="577075"/>
                </a:lnTo>
                <a:lnTo>
                  <a:pt x="259945" y="569892"/>
                </a:lnTo>
                <a:lnTo>
                  <a:pt x="263804" y="565862"/>
                </a:lnTo>
                <a:lnTo>
                  <a:pt x="641546" y="565862"/>
                </a:lnTo>
                <a:lnTo>
                  <a:pt x="449021" y="0"/>
                </a:lnTo>
                <a:close/>
              </a:path>
              <a:path w="690879" h="779145">
                <a:moveTo>
                  <a:pt x="641546" y="565862"/>
                </a:moveTo>
                <a:lnTo>
                  <a:pt x="263804" y="565862"/>
                </a:lnTo>
                <a:lnTo>
                  <a:pt x="267663" y="566036"/>
                </a:lnTo>
                <a:lnTo>
                  <a:pt x="269417" y="571461"/>
                </a:lnTo>
                <a:lnTo>
                  <a:pt x="269417" y="778764"/>
                </a:lnTo>
                <a:lnTo>
                  <a:pt x="690372" y="778764"/>
                </a:lnTo>
                <a:lnTo>
                  <a:pt x="690372" y="711530"/>
                </a:lnTo>
                <a:lnTo>
                  <a:pt x="651078" y="593877"/>
                </a:lnTo>
                <a:lnTo>
                  <a:pt x="641546" y="565862"/>
                </a:lnTo>
                <a:close/>
              </a:path>
            </a:pathLst>
          </a:custGeom>
          <a:solidFill>
            <a:srgbClr val="527C9D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742059" y="3378708"/>
            <a:ext cx="219551" cy="542925"/>
          </a:xfrm>
          <a:custGeom>
            <a:avLst/>
            <a:gdLst/>
            <a:ahLst/>
            <a:cxnLst/>
            <a:rect l="l" t="t" r="r" b="b"/>
            <a:pathLst>
              <a:path w="292735" h="723900">
                <a:moveTo>
                  <a:pt x="90030" y="0"/>
                </a:moveTo>
                <a:lnTo>
                  <a:pt x="16878" y="11226"/>
                </a:lnTo>
                <a:lnTo>
                  <a:pt x="11252" y="11226"/>
                </a:lnTo>
                <a:lnTo>
                  <a:pt x="5626" y="16840"/>
                </a:lnTo>
                <a:lnTo>
                  <a:pt x="5626" y="22440"/>
                </a:lnTo>
                <a:lnTo>
                  <a:pt x="0" y="179577"/>
                </a:lnTo>
                <a:lnTo>
                  <a:pt x="1230" y="196673"/>
                </a:lnTo>
                <a:lnTo>
                  <a:pt x="5626" y="206932"/>
                </a:lnTo>
                <a:lnTo>
                  <a:pt x="14241" y="211930"/>
                </a:lnTo>
                <a:lnTo>
                  <a:pt x="28130" y="213245"/>
                </a:lnTo>
                <a:lnTo>
                  <a:pt x="112534" y="213245"/>
                </a:lnTo>
                <a:lnTo>
                  <a:pt x="33756" y="308635"/>
                </a:lnTo>
                <a:lnTo>
                  <a:pt x="22768" y="324508"/>
                </a:lnTo>
                <a:lnTo>
                  <a:pt x="21801" y="338801"/>
                </a:lnTo>
                <a:lnTo>
                  <a:pt x="28218" y="352040"/>
                </a:lnTo>
                <a:lnTo>
                  <a:pt x="39382" y="364756"/>
                </a:lnTo>
                <a:lnTo>
                  <a:pt x="292608" y="723899"/>
                </a:lnTo>
                <a:lnTo>
                  <a:pt x="90030" y="0"/>
                </a:lnTo>
                <a:close/>
              </a:path>
            </a:pathLst>
          </a:custGeom>
          <a:solidFill>
            <a:srgbClr val="6D9CB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116962" y="2819777"/>
            <a:ext cx="88106" cy="295275"/>
          </a:xfrm>
          <a:custGeom>
            <a:avLst/>
            <a:gdLst/>
            <a:ahLst/>
            <a:cxnLst/>
            <a:rect l="l" t="t" r="r" b="b"/>
            <a:pathLst>
              <a:path w="117475" h="393700">
                <a:moveTo>
                  <a:pt x="117347" y="0"/>
                </a:moveTo>
                <a:lnTo>
                  <a:pt x="0" y="67246"/>
                </a:lnTo>
                <a:lnTo>
                  <a:pt x="0" y="393191"/>
                </a:lnTo>
                <a:lnTo>
                  <a:pt x="55943" y="297814"/>
                </a:lnTo>
                <a:lnTo>
                  <a:pt x="117347" y="0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134106" y="3009519"/>
            <a:ext cx="59055" cy="144304"/>
          </a:xfrm>
          <a:custGeom>
            <a:avLst/>
            <a:gdLst/>
            <a:ahLst/>
            <a:cxnLst/>
            <a:rect l="l" t="t" r="r" b="b"/>
            <a:pathLst>
              <a:path w="78739" h="192404">
                <a:moveTo>
                  <a:pt x="33527" y="0"/>
                </a:moveTo>
                <a:lnTo>
                  <a:pt x="16763" y="0"/>
                </a:lnTo>
                <a:lnTo>
                  <a:pt x="0" y="190461"/>
                </a:lnTo>
                <a:lnTo>
                  <a:pt x="8032" y="192124"/>
                </a:lnTo>
                <a:lnTo>
                  <a:pt x="26542" y="191160"/>
                </a:lnTo>
                <a:lnTo>
                  <a:pt x="47148" y="178642"/>
                </a:lnTo>
                <a:lnTo>
                  <a:pt x="61467" y="145643"/>
                </a:lnTo>
                <a:lnTo>
                  <a:pt x="65658" y="121576"/>
                </a:lnTo>
                <a:lnTo>
                  <a:pt x="69849" y="104332"/>
                </a:lnTo>
                <a:lnTo>
                  <a:pt x="74040" y="88138"/>
                </a:lnTo>
                <a:lnTo>
                  <a:pt x="78231" y="67221"/>
                </a:lnTo>
                <a:lnTo>
                  <a:pt x="76747" y="40960"/>
                </a:lnTo>
                <a:lnTo>
                  <a:pt x="66357" y="21004"/>
                </a:lnTo>
                <a:lnTo>
                  <a:pt x="50728" y="7351"/>
                </a:lnTo>
                <a:lnTo>
                  <a:pt x="33527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772536" y="3009519"/>
            <a:ext cx="59055" cy="144304"/>
          </a:xfrm>
          <a:custGeom>
            <a:avLst/>
            <a:gdLst/>
            <a:ahLst/>
            <a:cxnLst/>
            <a:rect l="l" t="t" r="r" b="b"/>
            <a:pathLst>
              <a:path w="78739" h="192404">
                <a:moveTo>
                  <a:pt x="61467" y="0"/>
                </a:moveTo>
                <a:lnTo>
                  <a:pt x="50291" y="0"/>
                </a:lnTo>
                <a:lnTo>
                  <a:pt x="29860" y="7351"/>
                </a:lnTo>
                <a:lnTo>
                  <a:pt x="12572" y="21004"/>
                </a:lnTo>
                <a:lnTo>
                  <a:pt x="1571" y="40960"/>
                </a:lnTo>
                <a:lnTo>
                  <a:pt x="0" y="67221"/>
                </a:lnTo>
                <a:lnTo>
                  <a:pt x="4190" y="88138"/>
                </a:lnTo>
                <a:lnTo>
                  <a:pt x="8381" y="104332"/>
                </a:lnTo>
                <a:lnTo>
                  <a:pt x="12572" y="121576"/>
                </a:lnTo>
                <a:lnTo>
                  <a:pt x="16763" y="145643"/>
                </a:lnTo>
                <a:lnTo>
                  <a:pt x="31083" y="178642"/>
                </a:lnTo>
                <a:lnTo>
                  <a:pt x="51688" y="191160"/>
                </a:lnTo>
                <a:lnTo>
                  <a:pt x="70199" y="192124"/>
                </a:lnTo>
                <a:lnTo>
                  <a:pt x="78231" y="190461"/>
                </a:lnTo>
                <a:lnTo>
                  <a:pt x="61467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814066" y="2857500"/>
            <a:ext cx="336232" cy="455295"/>
          </a:xfrm>
          <a:custGeom>
            <a:avLst/>
            <a:gdLst/>
            <a:ahLst/>
            <a:cxnLst/>
            <a:rect l="l" t="t" r="r" b="b"/>
            <a:pathLst>
              <a:path w="448310" h="607060">
                <a:moveTo>
                  <a:pt x="448055" y="0"/>
                </a:moveTo>
                <a:lnTo>
                  <a:pt x="0" y="0"/>
                </a:lnTo>
                <a:lnTo>
                  <a:pt x="0" y="426834"/>
                </a:lnTo>
                <a:lnTo>
                  <a:pt x="7700" y="468252"/>
                </a:lnTo>
                <a:lnTo>
                  <a:pt x="28003" y="505459"/>
                </a:lnTo>
                <a:lnTo>
                  <a:pt x="100812" y="572858"/>
                </a:lnTo>
                <a:lnTo>
                  <a:pt x="115339" y="587601"/>
                </a:lnTo>
                <a:lnTo>
                  <a:pt x="133016" y="598130"/>
                </a:lnTo>
                <a:lnTo>
                  <a:pt x="152794" y="604446"/>
                </a:lnTo>
                <a:lnTo>
                  <a:pt x="173621" y="606552"/>
                </a:lnTo>
                <a:lnTo>
                  <a:pt x="268833" y="606552"/>
                </a:lnTo>
                <a:lnTo>
                  <a:pt x="314339" y="598130"/>
                </a:lnTo>
                <a:lnTo>
                  <a:pt x="414451" y="505459"/>
                </a:lnTo>
                <a:lnTo>
                  <a:pt x="439654" y="468252"/>
                </a:lnTo>
                <a:lnTo>
                  <a:pt x="448055" y="426834"/>
                </a:lnTo>
                <a:lnTo>
                  <a:pt x="448055" y="0"/>
                </a:lnTo>
                <a:close/>
              </a:path>
            </a:pathLst>
          </a:custGeom>
          <a:solidFill>
            <a:srgbClr val="FFE1C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765108" y="2737335"/>
            <a:ext cx="486728" cy="297180"/>
          </a:xfrm>
          <a:custGeom>
            <a:avLst/>
            <a:gdLst/>
            <a:ahLst/>
            <a:cxnLst/>
            <a:rect l="l" t="t" r="r" b="b"/>
            <a:pathLst>
              <a:path w="648970" h="396239">
                <a:moveTo>
                  <a:pt x="225511" y="0"/>
                </a:moveTo>
                <a:lnTo>
                  <a:pt x="177224" y="2416"/>
                </a:lnTo>
                <a:lnTo>
                  <a:pt x="133718" y="10653"/>
                </a:lnTo>
                <a:lnTo>
                  <a:pt x="95474" y="24331"/>
                </a:lnTo>
                <a:lnTo>
                  <a:pt x="36693" y="66490"/>
                </a:lnTo>
                <a:lnTo>
                  <a:pt x="4726" y="125859"/>
                </a:lnTo>
                <a:lnTo>
                  <a:pt x="0" y="161047"/>
                </a:lnTo>
                <a:lnTo>
                  <a:pt x="3418" y="199400"/>
                </a:lnTo>
                <a:lnTo>
                  <a:pt x="13592" y="245272"/>
                </a:lnTo>
                <a:lnTo>
                  <a:pt x="31830" y="288600"/>
                </a:lnTo>
                <a:lnTo>
                  <a:pt x="65584" y="319920"/>
                </a:lnTo>
                <a:lnTo>
                  <a:pt x="85488" y="336939"/>
                </a:lnTo>
                <a:lnTo>
                  <a:pt x="110656" y="358166"/>
                </a:lnTo>
                <a:lnTo>
                  <a:pt x="143715" y="384654"/>
                </a:lnTo>
                <a:lnTo>
                  <a:pt x="155811" y="392373"/>
                </a:lnTo>
                <a:lnTo>
                  <a:pt x="168962" y="395881"/>
                </a:lnTo>
                <a:lnTo>
                  <a:pt x="186324" y="390970"/>
                </a:lnTo>
                <a:lnTo>
                  <a:pt x="211050" y="373428"/>
                </a:lnTo>
                <a:lnTo>
                  <a:pt x="373788" y="227467"/>
                </a:lnTo>
                <a:lnTo>
                  <a:pt x="485688" y="227467"/>
                </a:lnTo>
                <a:lnTo>
                  <a:pt x="525299" y="193786"/>
                </a:lnTo>
                <a:lnTo>
                  <a:pt x="622277" y="112648"/>
                </a:lnTo>
                <a:lnTo>
                  <a:pt x="648757" y="70982"/>
                </a:lnTo>
                <a:lnTo>
                  <a:pt x="599478" y="55631"/>
                </a:lnTo>
                <a:lnTo>
                  <a:pt x="469178" y="53438"/>
                </a:lnTo>
                <a:lnTo>
                  <a:pt x="451295" y="48878"/>
                </a:lnTo>
                <a:lnTo>
                  <a:pt x="418678" y="38002"/>
                </a:lnTo>
                <a:lnTo>
                  <a:pt x="377643" y="25021"/>
                </a:lnTo>
                <a:lnTo>
                  <a:pt x="334507" y="14145"/>
                </a:lnTo>
                <a:lnTo>
                  <a:pt x="278099" y="3782"/>
                </a:lnTo>
                <a:lnTo>
                  <a:pt x="225511" y="0"/>
                </a:lnTo>
                <a:close/>
              </a:path>
              <a:path w="648970" h="396239">
                <a:moveTo>
                  <a:pt x="485688" y="227467"/>
                </a:moveTo>
                <a:lnTo>
                  <a:pt x="373788" y="227467"/>
                </a:lnTo>
                <a:lnTo>
                  <a:pt x="373788" y="283601"/>
                </a:lnTo>
                <a:lnTo>
                  <a:pt x="375191" y="296320"/>
                </a:lnTo>
                <a:lnTo>
                  <a:pt x="380803" y="305357"/>
                </a:lnTo>
                <a:lnTo>
                  <a:pt x="392728" y="304919"/>
                </a:lnTo>
                <a:lnTo>
                  <a:pt x="413069" y="289214"/>
                </a:lnTo>
                <a:lnTo>
                  <a:pt x="485688" y="227467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768347" y="2887217"/>
            <a:ext cx="80010" cy="168116"/>
          </a:xfrm>
          <a:custGeom>
            <a:avLst/>
            <a:gdLst/>
            <a:ahLst/>
            <a:cxnLst/>
            <a:rect l="l" t="t" r="r" b="b"/>
            <a:pathLst>
              <a:path w="106679" h="224154">
                <a:moveTo>
                  <a:pt x="0" y="0"/>
                </a:moveTo>
                <a:lnTo>
                  <a:pt x="61544" y="224027"/>
                </a:lnTo>
                <a:lnTo>
                  <a:pt x="61544" y="106552"/>
                </a:lnTo>
                <a:lnTo>
                  <a:pt x="106680" y="28003"/>
                </a:lnTo>
                <a:lnTo>
                  <a:pt x="0" y="0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91588" y="3244976"/>
            <a:ext cx="1051560" cy="731520"/>
          </a:xfrm>
          <a:custGeom>
            <a:avLst/>
            <a:gdLst/>
            <a:ahLst/>
            <a:cxnLst/>
            <a:rect l="l" t="t" r="r" b="b"/>
            <a:pathLst>
              <a:path w="1402080" h="975360">
                <a:moveTo>
                  <a:pt x="846861" y="0"/>
                </a:moveTo>
                <a:lnTo>
                  <a:pt x="555231" y="0"/>
                </a:lnTo>
                <a:lnTo>
                  <a:pt x="549617" y="134531"/>
                </a:lnTo>
                <a:lnTo>
                  <a:pt x="543307" y="154327"/>
                </a:lnTo>
                <a:lnTo>
                  <a:pt x="532793" y="170970"/>
                </a:lnTo>
                <a:lnTo>
                  <a:pt x="518074" y="183408"/>
                </a:lnTo>
                <a:lnTo>
                  <a:pt x="499148" y="190588"/>
                </a:lnTo>
                <a:lnTo>
                  <a:pt x="196291" y="235432"/>
                </a:lnTo>
                <a:lnTo>
                  <a:pt x="148688" y="250723"/>
                </a:lnTo>
                <a:lnTo>
                  <a:pt x="107547" y="275700"/>
                </a:lnTo>
                <a:lnTo>
                  <a:pt x="73944" y="309288"/>
                </a:lnTo>
                <a:lnTo>
                  <a:pt x="48954" y="350411"/>
                </a:lnTo>
                <a:lnTo>
                  <a:pt x="33655" y="397992"/>
                </a:lnTo>
                <a:lnTo>
                  <a:pt x="0" y="975360"/>
                </a:lnTo>
                <a:lnTo>
                  <a:pt x="213118" y="975360"/>
                </a:lnTo>
                <a:lnTo>
                  <a:pt x="241160" y="700684"/>
                </a:lnTo>
                <a:lnTo>
                  <a:pt x="241160" y="695083"/>
                </a:lnTo>
                <a:lnTo>
                  <a:pt x="252374" y="689482"/>
                </a:lnTo>
                <a:lnTo>
                  <a:pt x="1385422" y="689482"/>
                </a:lnTo>
                <a:lnTo>
                  <a:pt x="1368437" y="397992"/>
                </a:lnTo>
                <a:lnTo>
                  <a:pt x="1355287" y="350411"/>
                </a:lnTo>
                <a:lnTo>
                  <a:pt x="1330563" y="309288"/>
                </a:lnTo>
                <a:lnTo>
                  <a:pt x="1296149" y="275700"/>
                </a:lnTo>
                <a:lnTo>
                  <a:pt x="1253930" y="250723"/>
                </a:lnTo>
                <a:lnTo>
                  <a:pt x="1205788" y="235432"/>
                </a:lnTo>
                <a:lnTo>
                  <a:pt x="902944" y="190588"/>
                </a:lnTo>
                <a:lnTo>
                  <a:pt x="883226" y="183321"/>
                </a:lnTo>
                <a:lnTo>
                  <a:pt x="867187" y="170270"/>
                </a:lnTo>
                <a:lnTo>
                  <a:pt x="856406" y="151964"/>
                </a:lnTo>
                <a:lnTo>
                  <a:pt x="852462" y="128930"/>
                </a:lnTo>
                <a:lnTo>
                  <a:pt x="846861" y="0"/>
                </a:lnTo>
                <a:close/>
              </a:path>
              <a:path w="1402080" h="975360">
                <a:moveTo>
                  <a:pt x="1138491" y="689482"/>
                </a:moveTo>
                <a:lnTo>
                  <a:pt x="263588" y="689482"/>
                </a:lnTo>
                <a:lnTo>
                  <a:pt x="269201" y="695083"/>
                </a:lnTo>
                <a:lnTo>
                  <a:pt x="269201" y="975360"/>
                </a:lnTo>
                <a:lnTo>
                  <a:pt x="1132878" y="975360"/>
                </a:lnTo>
                <a:lnTo>
                  <a:pt x="1132878" y="695083"/>
                </a:lnTo>
                <a:lnTo>
                  <a:pt x="1138491" y="689482"/>
                </a:lnTo>
                <a:close/>
              </a:path>
              <a:path w="1402080" h="975360">
                <a:moveTo>
                  <a:pt x="1385422" y="689482"/>
                </a:moveTo>
                <a:lnTo>
                  <a:pt x="1144104" y="689482"/>
                </a:lnTo>
                <a:lnTo>
                  <a:pt x="1152340" y="689745"/>
                </a:lnTo>
                <a:lnTo>
                  <a:pt x="1159524" y="691584"/>
                </a:lnTo>
                <a:lnTo>
                  <a:pt x="1164605" y="696576"/>
                </a:lnTo>
                <a:lnTo>
                  <a:pt x="1166533" y="706297"/>
                </a:lnTo>
                <a:lnTo>
                  <a:pt x="1194574" y="975360"/>
                </a:lnTo>
                <a:lnTo>
                  <a:pt x="1402080" y="975360"/>
                </a:lnTo>
                <a:lnTo>
                  <a:pt x="1385422" y="689482"/>
                </a:lnTo>
                <a:close/>
              </a:path>
            </a:pathLst>
          </a:custGeom>
          <a:solidFill>
            <a:srgbClr val="FFE1C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619632" y="3345561"/>
            <a:ext cx="400050" cy="631031"/>
          </a:xfrm>
          <a:custGeom>
            <a:avLst/>
            <a:gdLst/>
            <a:ahLst/>
            <a:cxnLst/>
            <a:rect l="l" t="t" r="r" b="b"/>
            <a:pathLst>
              <a:path w="533400" h="841375">
                <a:moveTo>
                  <a:pt x="106680" y="0"/>
                </a:moveTo>
                <a:lnTo>
                  <a:pt x="89833" y="36452"/>
                </a:lnTo>
                <a:lnTo>
                  <a:pt x="56146" y="56083"/>
                </a:lnTo>
                <a:lnTo>
                  <a:pt x="0" y="61696"/>
                </a:lnTo>
                <a:lnTo>
                  <a:pt x="134747" y="841247"/>
                </a:lnTo>
                <a:lnTo>
                  <a:pt x="432333" y="841247"/>
                </a:lnTo>
                <a:lnTo>
                  <a:pt x="521039" y="157035"/>
                </a:lnTo>
                <a:lnTo>
                  <a:pt x="263893" y="157035"/>
                </a:lnTo>
                <a:lnTo>
                  <a:pt x="106680" y="0"/>
                </a:lnTo>
                <a:close/>
              </a:path>
              <a:path w="533400" h="841375">
                <a:moveTo>
                  <a:pt x="426720" y="0"/>
                </a:moveTo>
                <a:lnTo>
                  <a:pt x="263893" y="157035"/>
                </a:lnTo>
                <a:lnTo>
                  <a:pt x="521039" y="157035"/>
                </a:lnTo>
                <a:lnTo>
                  <a:pt x="533400" y="61696"/>
                </a:lnTo>
                <a:lnTo>
                  <a:pt x="471639" y="56083"/>
                </a:lnTo>
                <a:lnTo>
                  <a:pt x="452775" y="48895"/>
                </a:lnTo>
                <a:lnTo>
                  <a:pt x="438650" y="36452"/>
                </a:lnTo>
                <a:lnTo>
                  <a:pt x="429790" y="19803"/>
                </a:lnTo>
                <a:lnTo>
                  <a:pt x="426720" y="0"/>
                </a:lnTo>
                <a:close/>
              </a:path>
            </a:pathLst>
          </a:custGeom>
          <a:solidFill>
            <a:srgbClr val="FF6D3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704212" y="3244975"/>
            <a:ext cx="226695" cy="105251"/>
          </a:xfrm>
          <a:custGeom>
            <a:avLst/>
            <a:gdLst/>
            <a:ahLst/>
            <a:cxnLst/>
            <a:rect l="l" t="t" r="r" b="b"/>
            <a:pathLst>
              <a:path w="302260" h="140335">
                <a:moveTo>
                  <a:pt x="296164" y="0"/>
                </a:moveTo>
                <a:lnTo>
                  <a:pt x="5588" y="0"/>
                </a:lnTo>
                <a:lnTo>
                  <a:pt x="0" y="78524"/>
                </a:lnTo>
                <a:lnTo>
                  <a:pt x="40076" y="118916"/>
                </a:lnTo>
                <a:lnTo>
                  <a:pt x="79716" y="137315"/>
                </a:lnTo>
                <a:lnTo>
                  <a:pt x="100584" y="140208"/>
                </a:lnTo>
                <a:lnTo>
                  <a:pt x="150876" y="140208"/>
                </a:lnTo>
                <a:lnTo>
                  <a:pt x="150876" y="134607"/>
                </a:lnTo>
                <a:lnTo>
                  <a:pt x="201168" y="134607"/>
                </a:lnTo>
                <a:lnTo>
                  <a:pt x="225178" y="132502"/>
                </a:lnTo>
                <a:lnTo>
                  <a:pt x="246570" y="126190"/>
                </a:lnTo>
                <a:lnTo>
                  <a:pt x="264818" y="115672"/>
                </a:lnTo>
                <a:lnTo>
                  <a:pt x="279400" y="100952"/>
                </a:lnTo>
                <a:lnTo>
                  <a:pt x="301752" y="84124"/>
                </a:lnTo>
                <a:lnTo>
                  <a:pt x="296164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49349" y="3333045"/>
            <a:ext cx="168116" cy="237173"/>
          </a:xfrm>
          <a:custGeom>
            <a:avLst/>
            <a:gdLst/>
            <a:ahLst/>
            <a:cxnLst/>
            <a:rect l="l" t="t" r="r" b="b"/>
            <a:pathLst>
              <a:path w="224155" h="316229">
                <a:moveTo>
                  <a:pt x="72809" y="0"/>
                </a:moveTo>
                <a:lnTo>
                  <a:pt x="56707" y="4297"/>
                </a:lnTo>
                <a:lnTo>
                  <a:pt x="32204" y="30172"/>
                </a:lnTo>
                <a:lnTo>
                  <a:pt x="9801" y="59203"/>
                </a:lnTo>
                <a:lnTo>
                  <a:pt x="0" y="72974"/>
                </a:lnTo>
                <a:lnTo>
                  <a:pt x="140017" y="303123"/>
                </a:lnTo>
                <a:lnTo>
                  <a:pt x="145093" y="312596"/>
                </a:lnTo>
                <a:lnTo>
                  <a:pt x="151218" y="315753"/>
                </a:lnTo>
                <a:lnTo>
                  <a:pt x="157344" y="312596"/>
                </a:lnTo>
                <a:lnTo>
                  <a:pt x="162420" y="303123"/>
                </a:lnTo>
                <a:lnTo>
                  <a:pt x="224028" y="174015"/>
                </a:lnTo>
                <a:lnTo>
                  <a:pt x="72809" y="0"/>
                </a:lnTo>
                <a:close/>
              </a:path>
            </a:pathLst>
          </a:custGeom>
          <a:solidFill>
            <a:srgbClr val="F7997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817370" y="3323572"/>
            <a:ext cx="168116" cy="246698"/>
          </a:xfrm>
          <a:custGeom>
            <a:avLst/>
            <a:gdLst/>
            <a:ahLst/>
            <a:cxnLst/>
            <a:rect l="l" t="t" r="r" b="b"/>
            <a:pathLst>
              <a:path w="224155" h="328929">
                <a:moveTo>
                  <a:pt x="165220" y="0"/>
                </a:moveTo>
                <a:lnTo>
                  <a:pt x="158744" y="3157"/>
                </a:lnTo>
                <a:lnTo>
                  <a:pt x="151218" y="12630"/>
                </a:lnTo>
                <a:lnTo>
                  <a:pt x="0" y="186645"/>
                </a:lnTo>
                <a:lnTo>
                  <a:pt x="61607" y="315753"/>
                </a:lnTo>
                <a:lnTo>
                  <a:pt x="66683" y="325226"/>
                </a:lnTo>
                <a:lnTo>
                  <a:pt x="72809" y="328383"/>
                </a:lnTo>
                <a:lnTo>
                  <a:pt x="78934" y="325226"/>
                </a:lnTo>
                <a:lnTo>
                  <a:pt x="84010" y="315753"/>
                </a:lnTo>
                <a:lnTo>
                  <a:pt x="224028" y="85604"/>
                </a:lnTo>
                <a:lnTo>
                  <a:pt x="179222" y="12630"/>
                </a:lnTo>
                <a:lnTo>
                  <a:pt x="171696" y="3157"/>
                </a:lnTo>
                <a:lnTo>
                  <a:pt x="165220" y="0"/>
                </a:lnTo>
                <a:close/>
              </a:path>
            </a:pathLst>
          </a:custGeom>
          <a:solidFill>
            <a:srgbClr val="F7997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775080" y="3467494"/>
            <a:ext cx="88106" cy="509111"/>
          </a:xfrm>
          <a:custGeom>
            <a:avLst/>
            <a:gdLst/>
            <a:ahLst/>
            <a:cxnLst/>
            <a:rect l="l" t="t" r="r" b="b"/>
            <a:pathLst>
              <a:path w="117475" h="678814">
                <a:moveTo>
                  <a:pt x="55879" y="0"/>
                </a:moveTo>
                <a:lnTo>
                  <a:pt x="0" y="100964"/>
                </a:lnTo>
                <a:lnTo>
                  <a:pt x="27939" y="162661"/>
                </a:lnTo>
                <a:lnTo>
                  <a:pt x="31170" y="167828"/>
                </a:lnTo>
                <a:lnTo>
                  <a:pt x="32829" y="174577"/>
                </a:lnTo>
                <a:lnTo>
                  <a:pt x="33440" y="182378"/>
                </a:lnTo>
                <a:lnTo>
                  <a:pt x="33527" y="190703"/>
                </a:lnTo>
                <a:lnTo>
                  <a:pt x="5587" y="678675"/>
                </a:lnTo>
                <a:lnTo>
                  <a:pt x="106171" y="678675"/>
                </a:lnTo>
                <a:lnTo>
                  <a:pt x="83819" y="190703"/>
                </a:lnTo>
                <a:lnTo>
                  <a:pt x="83819" y="157048"/>
                </a:lnTo>
                <a:lnTo>
                  <a:pt x="117347" y="100964"/>
                </a:lnTo>
                <a:lnTo>
                  <a:pt x="55879" y="0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837946" y="3395852"/>
            <a:ext cx="518160" cy="581025"/>
          </a:xfrm>
          <a:custGeom>
            <a:avLst/>
            <a:gdLst/>
            <a:ahLst/>
            <a:cxnLst/>
            <a:rect l="l" t="t" r="r" b="b"/>
            <a:pathLst>
              <a:path w="690880" h="774700">
                <a:moveTo>
                  <a:pt x="246964" y="0"/>
                </a:moveTo>
                <a:lnTo>
                  <a:pt x="0" y="712482"/>
                </a:lnTo>
                <a:lnTo>
                  <a:pt x="0" y="774192"/>
                </a:lnTo>
                <a:lnTo>
                  <a:pt x="426567" y="774192"/>
                </a:lnTo>
                <a:lnTo>
                  <a:pt x="426567" y="561009"/>
                </a:lnTo>
                <a:lnTo>
                  <a:pt x="686018" y="561009"/>
                </a:lnTo>
                <a:lnTo>
                  <a:pt x="679145" y="224409"/>
                </a:lnTo>
                <a:lnTo>
                  <a:pt x="673661" y="172462"/>
                </a:lnTo>
                <a:lnTo>
                  <a:pt x="657731" y="128620"/>
                </a:lnTo>
                <a:lnTo>
                  <a:pt x="632134" y="92570"/>
                </a:lnTo>
                <a:lnTo>
                  <a:pt x="597650" y="64000"/>
                </a:lnTo>
                <a:lnTo>
                  <a:pt x="555060" y="42599"/>
                </a:lnTo>
                <a:lnTo>
                  <a:pt x="505142" y="28054"/>
                </a:lnTo>
                <a:lnTo>
                  <a:pt x="246964" y="0"/>
                </a:lnTo>
                <a:close/>
              </a:path>
              <a:path w="690880" h="774700">
                <a:moveTo>
                  <a:pt x="686018" y="561009"/>
                </a:moveTo>
                <a:lnTo>
                  <a:pt x="426567" y="561009"/>
                </a:lnTo>
                <a:lnTo>
                  <a:pt x="437794" y="566623"/>
                </a:lnTo>
                <a:lnTo>
                  <a:pt x="437794" y="572223"/>
                </a:lnTo>
                <a:lnTo>
                  <a:pt x="449021" y="774192"/>
                </a:lnTo>
                <a:lnTo>
                  <a:pt x="690371" y="774192"/>
                </a:lnTo>
                <a:lnTo>
                  <a:pt x="686018" y="561009"/>
                </a:lnTo>
                <a:close/>
              </a:path>
            </a:pathLst>
          </a:custGeom>
          <a:solidFill>
            <a:srgbClr val="3D5F75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837944" y="3383280"/>
            <a:ext cx="215265" cy="546735"/>
          </a:xfrm>
          <a:custGeom>
            <a:avLst/>
            <a:gdLst/>
            <a:ahLst/>
            <a:cxnLst/>
            <a:rect l="l" t="t" r="r" b="b"/>
            <a:pathLst>
              <a:path w="287019" h="728979">
                <a:moveTo>
                  <a:pt x="191007" y="0"/>
                </a:moveTo>
                <a:lnTo>
                  <a:pt x="0" y="728472"/>
                </a:lnTo>
                <a:lnTo>
                  <a:pt x="247192" y="364236"/>
                </a:lnTo>
                <a:lnTo>
                  <a:pt x="258339" y="352326"/>
                </a:lnTo>
                <a:lnTo>
                  <a:pt x="264744" y="340420"/>
                </a:lnTo>
                <a:lnTo>
                  <a:pt x="263777" y="326413"/>
                </a:lnTo>
                <a:lnTo>
                  <a:pt x="252806" y="308203"/>
                </a:lnTo>
                <a:lnTo>
                  <a:pt x="174155" y="212940"/>
                </a:lnTo>
                <a:lnTo>
                  <a:pt x="258419" y="212940"/>
                </a:lnTo>
                <a:lnTo>
                  <a:pt x="272292" y="211627"/>
                </a:lnTo>
                <a:lnTo>
                  <a:pt x="280895" y="206636"/>
                </a:lnTo>
                <a:lnTo>
                  <a:pt x="285283" y="196390"/>
                </a:lnTo>
                <a:lnTo>
                  <a:pt x="286511" y="179311"/>
                </a:lnTo>
                <a:lnTo>
                  <a:pt x="280898" y="22415"/>
                </a:lnTo>
                <a:lnTo>
                  <a:pt x="269659" y="11201"/>
                </a:lnTo>
                <a:lnTo>
                  <a:pt x="191007" y="0"/>
                </a:lnTo>
                <a:close/>
              </a:path>
            </a:pathLst>
          </a:custGeom>
          <a:solidFill>
            <a:srgbClr val="6D9CB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283589" y="3395852"/>
            <a:ext cx="516731" cy="581025"/>
          </a:xfrm>
          <a:custGeom>
            <a:avLst/>
            <a:gdLst/>
            <a:ahLst/>
            <a:cxnLst/>
            <a:rect l="l" t="t" r="r" b="b"/>
            <a:pathLst>
              <a:path w="688975" h="774700">
                <a:moveTo>
                  <a:pt x="448030" y="0"/>
                </a:moveTo>
                <a:lnTo>
                  <a:pt x="190411" y="28054"/>
                </a:lnTo>
                <a:lnTo>
                  <a:pt x="140606" y="42599"/>
                </a:lnTo>
                <a:lnTo>
                  <a:pt x="98112" y="64000"/>
                </a:lnTo>
                <a:lnTo>
                  <a:pt x="63706" y="92570"/>
                </a:lnTo>
                <a:lnTo>
                  <a:pt x="38167" y="128620"/>
                </a:lnTo>
                <a:lnTo>
                  <a:pt x="22273" y="172462"/>
                </a:lnTo>
                <a:lnTo>
                  <a:pt x="16802" y="224409"/>
                </a:lnTo>
                <a:lnTo>
                  <a:pt x="0" y="774192"/>
                </a:lnTo>
                <a:lnTo>
                  <a:pt x="240817" y="774192"/>
                </a:lnTo>
                <a:lnTo>
                  <a:pt x="257619" y="572223"/>
                </a:lnTo>
                <a:lnTo>
                  <a:pt x="268820" y="561009"/>
                </a:lnTo>
                <a:lnTo>
                  <a:pt x="643516" y="561009"/>
                </a:lnTo>
                <a:lnTo>
                  <a:pt x="448030" y="0"/>
                </a:lnTo>
                <a:close/>
              </a:path>
              <a:path w="688975" h="774700">
                <a:moveTo>
                  <a:pt x="643516" y="561009"/>
                </a:moveTo>
                <a:lnTo>
                  <a:pt x="268820" y="561009"/>
                </a:lnTo>
                <a:lnTo>
                  <a:pt x="268820" y="774192"/>
                </a:lnTo>
                <a:lnTo>
                  <a:pt x="688847" y="774192"/>
                </a:lnTo>
                <a:lnTo>
                  <a:pt x="688847" y="712482"/>
                </a:lnTo>
                <a:lnTo>
                  <a:pt x="672570" y="660149"/>
                </a:lnTo>
                <a:lnTo>
                  <a:pt x="663644" y="630432"/>
                </a:lnTo>
                <a:lnTo>
                  <a:pt x="658919" y="612286"/>
                </a:lnTo>
                <a:lnTo>
                  <a:pt x="655243" y="594664"/>
                </a:lnTo>
                <a:lnTo>
                  <a:pt x="643516" y="561009"/>
                </a:lnTo>
                <a:close/>
              </a:path>
            </a:pathLst>
          </a:custGeom>
          <a:solidFill>
            <a:srgbClr val="527C9D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581915" y="3387851"/>
            <a:ext cx="218599" cy="541973"/>
          </a:xfrm>
          <a:custGeom>
            <a:avLst/>
            <a:gdLst/>
            <a:ahLst/>
            <a:cxnLst/>
            <a:rect l="l" t="t" r="r" b="b"/>
            <a:pathLst>
              <a:path w="291464" h="722629">
                <a:moveTo>
                  <a:pt x="89560" y="0"/>
                </a:moveTo>
                <a:lnTo>
                  <a:pt x="22390" y="5600"/>
                </a:lnTo>
                <a:lnTo>
                  <a:pt x="11188" y="11201"/>
                </a:lnTo>
                <a:lnTo>
                  <a:pt x="11188" y="16802"/>
                </a:lnTo>
                <a:lnTo>
                  <a:pt x="5587" y="22402"/>
                </a:lnTo>
                <a:lnTo>
                  <a:pt x="0" y="173596"/>
                </a:lnTo>
                <a:lnTo>
                  <a:pt x="1223" y="190653"/>
                </a:lnTo>
                <a:lnTo>
                  <a:pt x="5594" y="200888"/>
                </a:lnTo>
                <a:lnTo>
                  <a:pt x="14166" y="205875"/>
                </a:lnTo>
                <a:lnTo>
                  <a:pt x="27990" y="207187"/>
                </a:lnTo>
                <a:lnTo>
                  <a:pt x="111950" y="207187"/>
                </a:lnTo>
                <a:lnTo>
                  <a:pt x="33578" y="302387"/>
                </a:lnTo>
                <a:lnTo>
                  <a:pt x="22647" y="320589"/>
                </a:lnTo>
                <a:lnTo>
                  <a:pt x="21686" y="334591"/>
                </a:lnTo>
                <a:lnTo>
                  <a:pt x="28072" y="346492"/>
                </a:lnTo>
                <a:lnTo>
                  <a:pt x="39179" y="358394"/>
                </a:lnTo>
                <a:lnTo>
                  <a:pt x="291083" y="722376"/>
                </a:lnTo>
                <a:lnTo>
                  <a:pt x="89560" y="0"/>
                </a:lnTo>
                <a:close/>
              </a:path>
            </a:pathLst>
          </a:custGeom>
          <a:solidFill>
            <a:srgbClr val="6D9CB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972822" y="3030092"/>
            <a:ext cx="55245" cy="140018"/>
          </a:xfrm>
          <a:custGeom>
            <a:avLst/>
            <a:gdLst/>
            <a:ahLst/>
            <a:cxnLst/>
            <a:rect l="l" t="t" r="r" b="b"/>
            <a:pathLst>
              <a:path w="73660" h="186689">
                <a:moveTo>
                  <a:pt x="28295" y="0"/>
                </a:moveTo>
                <a:lnTo>
                  <a:pt x="11315" y="0"/>
                </a:lnTo>
                <a:lnTo>
                  <a:pt x="0" y="184404"/>
                </a:lnTo>
                <a:lnTo>
                  <a:pt x="7251" y="186150"/>
                </a:lnTo>
                <a:lnTo>
                  <a:pt x="24053" y="185801"/>
                </a:lnTo>
                <a:lnTo>
                  <a:pt x="42980" y="174974"/>
                </a:lnTo>
                <a:lnTo>
                  <a:pt x="56603" y="145288"/>
                </a:lnTo>
                <a:lnTo>
                  <a:pt x="60844" y="118919"/>
                </a:lnTo>
                <a:lnTo>
                  <a:pt x="65089" y="101981"/>
                </a:lnTo>
                <a:lnTo>
                  <a:pt x="69335" y="87137"/>
                </a:lnTo>
                <a:lnTo>
                  <a:pt x="73583" y="67056"/>
                </a:lnTo>
                <a:lnTo>
                  <a:pt x="72081" y="40862"/>
                </a:lnTo>
                <a:lnTo>
                  <a:pt x="61555" y="20955"/>
                </a:lnTo>
                <a:lnTo>
                  <a:pt x="45721" y="7334"/>
                </a:lnTo>
                <a:lnTo>
                  <a:pt x="28295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619306" y="3030092"/>
            <a:ext cx="55245" cy="140018"/>
          </a:xfrm>
          <a:custGeom>
            <a:avLst/>
            <a:gdLst/>
            <a:ahLst/>
            <a:cxnLst/>
            <a:rect l="l" t="t" r="r" b="b"/>
            <a:pathLst>
              <a:path w="73660" h="186689">
                <a:moveTo>
                  <a:pt x="56603" y="0"/>
                </a:moveTo>
                <a:lnTo>
                  <a:pt x="45288" y="0"/>
                </a:lnTo>
                <a:lnTo>
                  <a:pt x="25472" y="7334"/>
                </a:lnTo>
                <a:lnTo>
                  <a:pt x="9904" y="20955"/>
                </a:lnTo>
                <a:lnTo>
                  <a:pt x="705" y="40862"/>
                </a:lnTo>
                <a:lnTo>
                  <a:pt x="0" y="67056"/>
                </a:lnTo>
                <a:lnTo>
                  <a:pt x="3362" y="87137"/>
                </a:lnTo>
                <a:lnTo>
                  <a:pt x="5662" y="101981"/>
                </a:lnTo>
                <a:lnTo>
                  <a:pt x="7959" y="118919"/>
                </a:lnTo>
                <a:lnTo>
                  <a:pt x="11315" y="145288"/>
                </a:lnTo>
                <a:lnTo>
                  <a:pt x="25824" y="174974"/>
                </a:lnTo>
                <a:lnTo>
                  <a:pt x="46697" y="185801"/>
                </a:lnTo>
                <a:lnTo>
                  <a:pt x="65447" y="186150"/>
                </a:lnTo>
                <a:lnTo>
                  <a:pt x="73583" y="184404"/>
                </a:lnTo>
                <a:lnTo>
                  <a:pt x="56603" y="0"/>
                </a:lnTo>
                <a:close/>
              </a:path>
            </a:pathLst>
          </a:custGeom>
          <a:solidFill>
            <a:srgbClr val="E8C5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657351" y="2879216"/>
            <a:ext cx="328136" cy="445770"/>
          </a:xfrm>
          <a:custGeom>
            <a:avLst/>
            <a:gdLst/>
            <a:ahLst/>
            <a:cxnLst/>
            <a:rect l="l" t="t" r="r" b="b"/>
            <a:pathLst>
              <a:path w="437514" h="594360">
                <a:moveTo>
                  <a:pt x="218694" y="0"/>
                </a:moveTo>
                <a:lnTo>
                  <a:pt x="0" y="5613"/>
                </a:lnTo>
                <a:lnTo>
                  <a:pt x="0" y="420535"/>
                </a:lnTo>
                <a:lnTo>
                  <a:pt x="7710" y="461189"/>
                </a:lnTo>
                <a:lnTo>
                  <a:pt x="28041" y="493433"/>
                </a:lnTo>
                <a:lnTo>
                  <a:pt x="95326" y="566318"/>
                </a:lnTo>
                <a:lnTo>
                  <a:pt x="130371" y="586649"/>
                </a:lnTo>
                <a:lnTo>
                  <a:pt x="173837" y="594360"/>
                </a:lnTo>
                <a:lnTo>
                  <a:pt x="269163" y="594360"/>
                </a:lnTo>
                <a:lnTo>
                  <a:pt x="307717" y="586649"/>
                </a:lnTo>
                <a:lnTo>
                  <a:pt x="342061" y="566318"/>
                </a:lnTo>
                <a:lnTo>
                  <a:pt x="409346" y="493433"/>
                </a:lnTo>
                <a:lnTo>
                  <a:pt x="429677" y="461189"/>
                </a:lnTo>
                <a:lnTo>
                  <a:pt x="437388" y="420535"/>
                </a:lnTo>
                <a:lnTo>
                  <a:pt x="437388" y="5613"/>
                </a:lnTo>
                <a:lnTo>
                  <a:pt x="218694" y="0"/>
                </a:lnTo>
                <a:close/>
              </a:path>
            </a:pathLst>
          </a:custGeom>
          <a:solidFill>
            <a:srgbClr val="FFE1C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608460" y="2794635"/>
            <a:ext cx="93821" cy="298609"/>
          </a:xfrm>
          <a:custGeom>
            <a:avLst/>
            <a:gdLst/>
            <a:ahLst/>
            <a:cxnLst/>
            <a:rect l="l" t="t" r="r" b="b"/>
            <a:pathLst>
              <a:path w="125094" h="398145">
                <a:moveTo>
                  <a:pt x="104927" y="326942"/>
                </a:moveTo>
                <a:lnTo>
                  <a:pt x="37758" y="326942"/>
                </a:lnTo>
                <a:lnTo>
                  <a:pt x="50634" y="327031"/>
                </a:lnTo>
                <a:lnTo>
                  <a:pt x="61425" y="334473"/>
                </a:lnTo>
                <a:lnTo>
                  <a:pt x="65951" y="352945"/>
                </a:lnTo>
                <a:lnTo>
                  <a:pt x="65951" y="397764"/>
                </a:lnTo>
                <a:lnTo>
                  <a:pt x="81438" y="394788"/>
                </a:lnTo>
                <a:lnTo>
                  <a:pt x="93792" y="386561"/>
                </a:lnTo>
                <a:lnTo>
                  <a:pt x="101969" y="374130"/>
                </a:lnTo>
                <a:lnTo>
                  <a:pt x="104927" y="358546"/>
                </a:lnTo>
                <a:lnTo>
                  <a:pt x="104927" y="326942"/>
                </a:lnTo>
                <a:close/>
              </a:path>
              <a:path w="125094" h="398145">
                <a:moveTo>
                  <a:pt x="104927" y="0"/>
                </a:moveTo>
                <a:lnTo>
                  <a:pt x="40717" y="1663"/>
                </a:lnTo>
                <a:lnTo>
                  <a:pt x="8874" y="13304"/>
                </a:lnTo>
                <a:lnTo>
                  <a:pt x="0" y="44903"/>
                </a:lnTo>
                <a:lnTo>
                  <a:pt x="4699" y="106438"/>
                </a:lnTo>
                <a:lnTo>
                  <a:pt x="9742" y="156426"/>
                </a:lnTo>
                <a:lnTo>
                  <a:pt x="15832" y="216388"/>
                </a:lnTo>
                <a:lnTo>
                  <a:pt x="21924" y="277399"/>
                </a:lnTo>
                <a:lnTo>
                  <a:pt x="26974" y="330530"/>
                </a:lnTo>
                <a:lnTo>
                  <a:pt x="37758" y="326942"/>
                </a:lnTo>
                <a:lnTo>
                  <a:pt x="104927" y="326942"/>
                </a:lnTo>
                <a:lnTo>
                  <a:pt x="104927" y="117652"/>
                </a:lnTo>
                <a:lnTo>
                  <a:pt x="110490" y="106438"/>
                </a:lnTo>
                <a:lnTo>
                  <a:pt x="110490" y="100838"/>
                </a:lnTo>
                <a:lnTo>
                  <a:pt x="116065" y="95237"/>
                </a:lnTo>
                <a:lnTo>
                  <a:pt x="124504" y="76332"/>
                </a:lnTo>
                <a:lnTo>
                  <a:pt x="120935" y="61626"/>
                </a:lnTo>
                <a:lnTo>
                  <a:pt x="112146" y="51121"/>
                </a:lnTo>
                <a:lnTo>
                  <a:pt x="105025" y="44903"/>
                </a:lnTo>
                <a:lnTo>
                  <a:pt x="104927" y="0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941014" y="2744345"/>
            <a:ext cx="94298" cy="348615"/>
          </a:xfrm>
          <a:custGeom>
            <a:avLst/>
            <a:gdLst/>
            <a:ahLst/>
            <a:cxnLst/>
            <a:rect l="l" t="t" r="r" b="b"/>
            <a:pathLst>
              <a:path w="125730" h="464820">
                <a:moveTo>
                  <a:pt x="14153" y="0"/>
                </a:moveTo>
                <a:lnTo>
                  <a:pt x="19779" y="112001"/>
                </a:lnTo>
                <a:lnTo>
                  <a:pt x="12482" y="118302"/>
                </a:lnTo>
                <a:lnTo>
                  <a:pt x="3604" y="128803"/>
                </a:lnTo>
                <a:lnTo>
                  <a:pt x="0" y="143505"/>
                </a:lnTo>
                <a:lnTo>
                  <a:pt x="8527" y="162407"/>
                </a:lnTo>
                <a:lnTo>
                  <a:pt x="14153" y="168008"/>
                </a:lnTo>
                <a:lnTo>
                  <a:pt x="14153" y="173608"/>
                </a:lnTo>
                <a:lnTo>
                  <a:pt x="19779" y="184810"/>
                </a:lnTo>
                <a:lnTo>
                  <a:pt x="19779" y="425615"/>
                </a:lnTo>
                <a:lnTo>
                  <a:pt x="22768" y="441192"/>
                </a:lnTo>
                <a:lnTo>
                  <a:pt x="31033" y="453618"/>
                </a:lnTo>
                <a:lnTo>
                  <a:pt x="43519" y="461844"/>
                </a:lnTo>
                <a:lnTo>
                  <a:pt x="59174" y="464819"/>
                </a:lnTo>
                <a:lnTo>
                  <a:pt x="59174" y="420014"/>
                </a:lnTo>
                <a:lnTo>
                  <a:pt x="63745" y="401549"/>
                </a:lnTo>
                <a:lnTo>
                  <a:pt x="74646" y="394111"/>
                </a:lnTo>
                <a:lnTo>
                  <a:pt x="98917" y="394023"/>
                </a:lnTo>
                <a:lnTo>
                  <a:pt x="103058" y="352722"/>
                </a:lnTo>
                <a:lnTo>
                  <a:pt x="108909" y="301917"/>
                </a:lnTo>
                <a:lnTo>
                  <a:pt x="114760" y="250036"/>
                </a:lnTo>
                <a:lnTo>
                  <a:pt x="119261" y="201919"/>
                </a:lnTo>
                <a:lnTo>
                  <a:pt x="121061" y="162407"/>
                </a:lnTo>
                <a:lnTo>
                  <a:pt x="125727" y="74816"/>
                </a:lnTo>
                <a:lnTo>
                  <a:pt x="116146" y="28701"/>
                </a:lnTo>
                <a:lnTo>
                  <a:pt x="82296" y="8838"/>
                </a:lnTo>
                <a:lnTo>
                  <a:pt x="14153" y="0"/>
                </a:lnTo>
                <a:close/>
              </a:path>
              <a:path w="125730" h="464820">
                <a:moveTo>
                  <a:pt x="98917" y="394023"/>
                </a:moveTo>
                <a:lnTo>
                  <a:pt x="87656" y="394023"/>
                </a:lnTo>
                <a:lnTo>
                  <a:pt x="98557" y="397611"/>
                </a:lnTo>
                <a:lnTo>
                  <a:pt x="98917" y="394023"/>
                </a:lnTo>
                <a:close/>
              </a:path>
            </a:pathLst>
          </a:custGeom>
          <a:solidFill>
            <a:srgbClr val="253F5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589914" y="2744343"/>
            <a:ext cx="425768" cy="185261"/>
          </a:xfrm>
          <a:custGeom>
            <a:avLst/>
            <a:gdLst/>
            <a:ahLst/>
            <a:cxnLst/>
            <a:rect l="l" t="t" r="r" b="b"/>
            <a:pathLst>
              <a:path w="567689" h="247014">
                <a:moveTo>
                  <a:pt x="455040" y="0"/>
                </a:moveTo>
                <a:lnTo>
                  <a:pt x="0" y="0"/>
                </a:lnTo>
                <a:lnTo>
                  <a:pt x="175" y="20340"/>
                </a:lnTo>
                <a:lnTo>
                  <a:pt x="1404" y="36472"/>
                </a:lnTo>
                <a:lnTo>
                  <a:pt x="4741" y="56812"/>
                </a:lnTo>
                <a:lnTo>
                  <a:pt x="11239" y="89776"/>
                </a:lnTo>
                <a:lnTo>
                  <a:pt x="24318" y="180606"/>
                </a:lnTo>
                <a:lnTo>
                  <a:pt x="52670" y="227249"/>
                </a:lnTo>
                <a:lnTo>
                  <a:pt x="117888" y="244433"/>
                </a:lnTo>
                <a:lnTo>
                  <a:pt x="241566" y="246887"/>
                </a:lnTo>
                <a:lnTo>
                  <a:pt x="460667" y="246887"/>
                </a:lnTo>
                <a:lnTo>
                  <a:pt x="516055" y="245222"/>
                </a:lnTo>
                <a:lnTo>
                  <a:pt x="545636" y="233560"/>
                </a:lnTo>
                <a:lnTo>
                  <a:pt x="559415" y="201909"/>
                </a:lnTo>
                <a:lnTo>
                  <a:pt x="567397" y="140271"/>
                </a:lnTo>
                <a:lnTo>
                  <a:pt x="562728" y="80436"/>
                </a:lnTo>
                <a:lnTo>
                  <a:pt x="544843" y="39993"/>
                </a:lnTo>
                <a:lnTo>
                  <a:pt x="518057" y="15440"/>
                </a:lnTo>
                <a:lnTo>
                  <a:pt x="486685" y="3276"/>
                </a:lnTo>
                <a:lnTo>
                  <a:pt x="455040" y="0"/>
                </a:lnTo>
                <a:close/>
              </a:path>
            </a:pathLst>
          </a:custGeom>
          <a:solidFill>
            <a:srgbClr val="537591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1296159" y="1680205"/>
            <a:ext cx="2326005" cy="1190149"/>
          </a:xfrm>
          <a:custGeom>
            <a:avLst/>
            <a:gdLst/>
            <a:ahLst/>
            <a:cxnLst/>
            <a:rect l="l" t="t" r="r" b="b"/>
            <a:pathLst>
              <a:path w="3101340" h="1586864">
                <a:moveTo>
                  <a:pt x="941984" y="717892"/>
                </a:moveTo>
                <a:lnTo>
                  <a:pt x="0" y="1508404"/>
                </a:lnTo>
                <a:lnTo>
                  <a:pt x="61658" y="1586484"/>
                </a:lnTo>
                <a:lnTo>
                  <a:pt x="931024" y="863117"/>
                </a:lnTo>
                <a:lnTo>
                  <a:pt x="1063262" y="863117"/>
                </a:lnTo>
                <a:lnTo>
                  <a:pt x="941984" y="717892"/>
                </a:lnTo>
                <a:close/>
              </a:path>
              <a:path w="3101340" h="1586864">
                <a:moveTo>
                  <a:pt x="1063262" y="863117"/>
                </a:moveTo>
                <a:lnTo>
                  <a:pt x="931024" y="863117"/>
                </a:lnTo>
                <a:lnTo>
                  <a:pt x="1205738" y="1200150"/>
                </a:lnTo>
                <a:lnTo>
                  <a:pt x="1205738" y="1193977"/>
                </a:lnTo>
                <a:lnTo>
                  <a:pt x="1218510" y="1193977"/>
                </a:lnTo>
                <a:lnTo>
                  <a:pt x="1383471" y="1054239"/>
                </a:lnTo>
                <a:lnTo>
                  <a:pt x="1222870" y="1054239"/>
                </a:lnTo>
                <a:lnTo>
                  <a:pt x="1063262" y="863117"/>
                </a:lnTo>
                <a:close/>
              </a:path>
              <a:path w="3101340" h="1586864">
                <a:moveTo>
                  <a:pt x="1218510" y="1193977"/>
                </a:moveTo>
                <a:lnTo>
                  <a:pt x="1205738" y="1193977"/>
                </a:lnTo>
                <a:lnTo>
                  <a:pt x="1211224" y="1200150"/>
                </a:lnTo>
                <a:lnTo>
                  <a:pt x="1218510" y="1193977"/>
                </a:lnTo>
                <a:close/>
              </a:path>
              <a:path w="3101340" h="1586864">
                <a:moveTo>
                  <a:pt x="1962746" y="431558"/>
                </a:moveTo>
                <a:lnTo>
                  <a:pt x="1222870" y="1054239"/>
                </a:lnTo>
                <a:lnTo>
                  <a:pt x="1383471" y="1054239"/>
                </a:lnTo>
                <a:lnTo>
                  <a:pt x="1946300" y="577469"/>
                </a:lnTo>
                <a:lnTo>
                  <a:pt x="2080621" y="577469"/>
                </a:lnTo>
                <a:lnTo>
                  <a:pt x="1962746" y="431558"/>
                </a:lnTo>
                <a:close/>
              </a:path>
              <a:path w="3101340" h="1586864">
                <a:moveTo>
                  <a:pt x="2080621" y="577469"/>
                </a:moveTo>
                <a:lnTo>
                  <a:pt x="1946300" y="577469"/>
                </a:lnTo>
                <a:lnTo>
                  <a:pt x="2164841" y="841197"/>
                </a:lnTo>
                <a:lnTo>
                  <a:pt x="2340018" y="695286"/>
                </a:lnTo>
                <a:lnTo>
                  <a:pt x="2175802" y="695286"/>
                </a:lnTo>
                <a:lnTo>
                  <a:pt x="2080621" y="577469"/>
                </a:lnTo>
                <a:close/>
              </a:path>
              <a:path w="3101340" h="1586864">
                <a:moveTo>
                  <a:pt x="3101340" y="0"/>
                </a:moveTo>
                <a:lnTo>
                  <a:pt x="2759494" y="50012"/>
                </a:lnTo>
                <a:lnTo>
                  <a:pt x="2832112" y="145910"/>
                </a:lnTo>
                <a:lnTo>
                  <a:pt x="2175802" y="695286"/>
                </a:lnTo>
                <a:lnTo>
                  <a:pt x="2340018" y="695286"/>
                </a:lnTo>
                <a:lnTo>
                  <a:pt x="2899244" y="229489"/>
                </a:lnTo>
                <a:lnTo>
                  <a:pt x="2998616" y="229489"/>
                </a:lnTo>
                <a:lnTo>
                  <a:pt x="3101340" y="0"/>
                </a:lnTo>
                <a:close/>
              </a:path>
              <a:path w="3101340" h="1586864">
                <a:moveTo>
                  <a:pt x="2998616" y="229489"/>
                </a:moveTo>
                <a:lnTo>
                  <a:pt x="2899244" y="229489"/>
                </a:lnTo>
                <a:lnTo>
                  <a:pt x="2960903" y="313740"/>
                </a:lnTo>
                <a:lnTo>
                  <a:pt x="2998616" y="229489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35503" y="3076958"/>
            <a:ext cx="3558161" cy="13704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03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2426" y="107251"/>
            <a:ext cx="1164431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1500" dirty="0">
                <a:solidFill>
                  <a:srgbClr val="3E3E3E"/>
                </a:solidFill>
                <a:latin typeface="微软雅黑"/>
                <a:cs typeface="微软雅黑"/>
              </a:rPr>
              <a:t>课程设置理由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658613" y="1264156"/>
            <a:ext cx="3070384" cy="2987040"/>
          </a:xfrm>
          <a:custGeom>
            <a:avLst/>
            <a:gdLst/>
            <a:ahLst/>
            <a:cxnLst/>
            <a:rect l="l" t="t" r="r" b="b"/>
            <a:pathLst>
              <a:path w="4093845" h="3982720">
                <a:moveTo>
                  <a:pt x="2281516" y="2112022"/>
                </a:moveTo>
                <a:lnTo>
                  <a:pt x="1806435" y="2112022"/>
                </a:lnTo>
                <a:lnTo>
                  <a:pt x="1922437" y="2224887"/>
                </a:lnTo>
                <a:lnTo>
                  <a:pt x="1353451" y="2773044"/>
                </a:lnTo>
                <a:lnTo>
                  <a:pt x="1320330" y="2810116"/>
                </a:lnTo>
                <a:lnTo>
                  <a:pt x="1292886" y="2851069"/>
                </a:lnTo>
                <a:lnTo>
                  <a:pt x="1271274" y="2895306"/>
                </a:lnTo>
                <a:lnTo>
                  <a:pt x="1255647" y="2942230"/>
                </a:lnTo>
                <a:lnTo>
                  <a:pt x="1246158" y="2991244"/>
                </a:lnTo>
                <a:lnTo>
                  <a:pt x="1242961" y="3041751"/>
                </a:lnTo>
                <a:lnTo>
                  <a:pt x="1246158" y="3092257"/>
                </a:lnTo>
                <a:lnTo>
                  <a:pt x="1255647" y="3141269"/>
                </a:lnTo>
                <a:lnTo>
                  <a:pt x="1271274" y="3188190"/>
                </a:lnTo>
                <a:lnTo>
                  <a:pt x="1292886" y="3232424"/>
                </a:lnTo>
                <a:lnTo>
                  <a:pt x="1320330" y="3273375"/>
                </a:lnTo>
                <a:lnTo>
                  <a:pt x="1353451" y="3310445"/>
                </a:lnTo>
                <a:lnTo>
                  <a:pt x="2043976" y="3982211"/>
                </a:lnTo>
                <a:lnTo>
                  <a:pt x="2292562" y="3740378"/>
                </a:lnTo>
                <a:lnTo>
                  <a:pt x="2043976" y="3740378"/>
                </a:lnTo>
                <a:lnTo>
                  <a:pt x="1480502" y="3192221"/>
                </a:lnTo>
                <a:lnTo>
                  <a:pt x="1454692" y="3158130"/>
                </a:lnTo>
                <a:lnTo>
                  <a:pt x="1435615" y="3121015"/>
                </a:lnTo>
                <a:lnTo>
                  <a:pt x="1423790" y="3081885"/>
                </a:lnTo>
                <a:lnTo>
                  <a:pt x="1419733" y="3041751"/>
                </a:lnTo>
                <a:lnTo>
                  <a:pt x="1423013" y="3001693"/>
                </a:lnTo>
                <a:lnTo>
                  <a:pt x="1433544" y="2963148"/>
                </a:lnTo>
                <a:lnTo>
                  <a:pt x="1452362" y="2927626"/>
                </a:lnTo>
                <a:lnTo>
                  <a:pt x="1480502" y="2896641"/>
                </a:lnTo>
                <a:lnTo>
                  <a:pt x="2043976" y="2343111"/>
                </a:lnTo>
                <a:lnTo>
                  <a:pt x="2292564" y="2343111"/>
                </a:lnTo>
                <a:lnTo>
                  <a:pt x="2171039" y="2224887"/>
                </a:lnTo>
                <a:lnTo>
                  <a:pt x="2281516" y="2112022"/>
                </a:lnTo>
                <a:close/>
              </a:path>
              <a:path w="4093845" h="3982720">
                <a:moveTo>
                  <a:pt x="2292564" y="2343111"/>
                </a:moveTo>
                <a:lnTo>
                  <a:pt x="2043976" y="2343111"/>
                </a:lnTo>
                <a:lnTo>
                  <a:pt x="2612974" y="2896641"/>
                </a:lnTo>
                <a:lnTo>
                  <a:pt x="2638783" y="2927626"/>
                </a:lnTo>
                <a:lnTo>
                  <a:pt x="2657860" y="2963148"/>
                </a:lnTo>
                <a:lnTo>
                  <a:pt x="2669686" y="3001693"/>
                </a:lnTo>
                <a:lnTo>
                  <a:pt x="2673743" y="3041751"/>
                </a:lnTo>
                <a:lnTo>
                  <a:pt x="2669686" y="3081885"/>
                </a:lnTo>
                <a:lnTo>
                  <a:pt x="2657860" y="3121015"/>
                </a:lnTo>
                <a:lnTo>
                  <a:pt x="2638783" y="3158130"/>
                </a:lnTo>
                <a:lnTo>
                  <a:pt x="2612974" y="3192221"/>
                </a:lnTo>
                <a:lnTo>
                  <a:pt x="2043976" y="3740378"/>
                </a:lnTo>
                <a:lnTo>
                  <a:pt x="2292562" y="3740378"/>
                </a:lnTo>
                <a:lnTo>
                  <a:pt x="2734500" y="3310445"/>
                </a:lnTo>
                <a:lnTo>
                  <a:pt x="2769949" y="3273375"/>
                </a:lnTo>
                <a:lnTo>
                  <a:pt x="2798952" y="3232424"/>
                </a:lnTo>
                <a:lnTo>
                  <a:pt x="2821511" y="3188190"/>
                </a:lnTo>
                <a:lnTo>
                  <a:pt x="2837624" y="3141269"/>
                </a:lnTo>
                <a:lnTo>
                  <a:pt x="2847292" y="3092257"/>
                </a:lnTo>
                <a:lnTo>
                  <a:pt x="2850515" y="3041751"/>
                </a:lnTo>
                <a:lnTo>
                  <a:pt x="2847292" y="2991244"/>
                </a:lnTo>
                <a:lnTo>
                  <a:pt x="2837624" y="2942230"/>
                </a:lnTo>
                <a:lnTo>
                  <a:pt x="2821511" y="2895306"/>
                </a:lnTo>
                <a:lnTo>
                  <a:pt x="2798953" y="2851069"/>
                </a:lnTo>
                <a:lnTo>
                  <a:pt x="2769949" y="2810116"/>
                </a:lnTo>
                <a:lnTo>
                  <a:pt x="2734500" y="2773044"/>
                </a:lnTo>
                <a:lnTo>
                  <a:pt x="2292564" y="2343111"/>
                </a:lnTo>
                <a:close/>
              </a:path>
              <a:path w="4093845" h="3982720">
                <a:moveTo>
                  <a:pt x="966749" y="1209179"/>
                </a:moveTo>
                <a:lnTo>
                  <a:pt x="914830" y="1212314"/>
                </a:lnTo>
                <a:lnTo>
                  <a:pt x="864447" y="1221718"/>
                </a:lnTo>
                <a:lnTo>
                  <a:pt x="816213" y="1237392"/>
                </a:lnTo>
                <a:lnTo>
                  <a:pt x="770741" y="1259336"/>
                </a:lnTo>
                <a:lnTo>
                  <a:pt x="728644" y="1287549"/>
                </a:lnTo>
                <a:lnTo>
                  <a:pt x="690537" y="1322031"/>
                </a:lnTo>
                <a:lnTo>
                  <a:pt x="0" y="1993798"/>
                </a:lnTo>
                <a:lnTo>
                  <a:pt x="690537" y="2665552"/>
                </a:lnTo>
                <a:lnTo>
                  <a:pt x="728644" y="2697776"/>
                </a:lnTo>
                <a:lnTo>
                  <a:pt x="770741" y="2724476"/>
                </a:lnTo>
                <a:lnTo>
                  <a:pt x="816213" y="2745501"/>
                </a:lnTo>
                <a:lnTo>
                  <a:pt x="864447" y="2760704"/>
                </a:lnTo>
                <a:lnTo>
                  <a:pt x="914830" y="2769935"/>
                </a:lnTo>
                <a:lnTo>
                  <a:pt x="966749" y="2773044"/>
                </a:lnTo>
                <a:lnTo>
                  <a:pt x="1018284" y="2769935"/>
                </a:lnTo>
                <a:lnTo>
                  <a:pt x="1067823" y="2760704"/>
                </a:lnTo>
                <a:lnTo>
                  <a:pt x="1115213" y="2745501"/>
                </a:lnTo>
                <a:lnTo>
                  <a:pt x="1160302" y="2724476"/>
                </a:lnTo>
                <a:lnTo>
                  <a:pt x="1202935" y="2697776"/>
                </a:lnTo>
                <a:lnTo>
                  <a:pt x="1242961" y="2665552"/>
                </a:lnTo>
                <a:lnTo>
                  <a:pt x="1308597" y="2601074"/>
                </a:lnTo>
                <a:lnTo>
                  <a:pt x="966749" y="2601074"/>
                </a:lnTo>
                <a:lnTo>
                  <a:pt x="923157" y="2597126"/>
                </a:lnTo>
                <a:lnTo>
                  <a:pt x="883192" y="2585621"/>
                </a:lnTo>
                <a:lnTo>
                  <a:pt x="846337" y="2567062"/>
                </a:lnTo>
                <a:lnTo>
                  <a:pt x="812076" y="2541955"/>
                </a:lnTo>
                <a:lnTo>
                  <a:pt x="248602" y="1993798"/>
                </a:lnTo>
                <a:lnTo>
                  <a:pt x="812076" y="1440256"/>
                </a:lnTo>
                <a:lnTo>
                  <a:pt x="846337" y="1415151"/>
                </a:lnTo>
                <a:lnTo>
                  <a:pt x="883192" y="1396596"/>
                </a:lnTo>
                <a:lnTo>
                  <a:pt x="923157" y="1385095"/>
                </a:lnTo>
                <a:lnTo>
                  <a:pt x="966749" y="1381150"/>
                </a:lnTo>
                <a:lnTo>
                  <a:pt x="1303732" y="1381150"/>
                </a:lnTo>
                <a:lnTo>
                  <a:pt x="1242961" y="1322031"/>
                </a:lnTo>
                <a:lnTo>
                  <a:pt x="1202935" y="1287549"/>
                </a:lnTo>
                <a:lnTo>
                  <a:pt x="1160302" y="1259336"/>
                </a:lnTo>
                <a:lnTo>
                  <a:pt x="1115213" y="1237392"/>
                </a:lnTo>
                <a:lnTo>
                  <a:pt x="1067823" y="1221718"/>
                </a:lnTo>
                <a:lnTo>
                  <a:pt x="1018284" y="1212314"/>
                </a:lnTo>
                <a:lnTo>
                  <a:pt x="966749" y="1209179"/>
                </a:lnTo>
                <a:close/>
              </a:path>
              <a:path w="4093845" h="3982720">
                <a:moveTo>
                  <a:pt x="2530108" y="2112022"/>
                </a:moveTo>
                <a:lnTo>
                  <a:pt x="2281516" y="2112022"/>
                </a:lnTo>
                <a:lnTo>
                  <a:pt x="2850515" y="2665552"/>
                </a:lnTo>
                <a:lnTo>
                  <a:pt x="2888622" y="2697776"/>
                </a:lnTo>
                <a:lnTo>
                  <a:pt x="2930719" y="2724476"/>
                </a:lnTo>
                <a:lnTo>
                  <a:pt x="2976191" y="2745501"/>
                </a:lnTo>
                <a:lnTo>
                  <a:pt x="3024425" y="2760704"/>
                </a:lnTo>
                <a:lnTo>
                  <a:pt x="3074808" y="2769935"/>
                </a:lnTo>
                <a:lnTo>
                  <a:pt x="3126727" y="2773044"/>
                </a:lnTo>
                <a:lnTo>
                  <a:pt x="3178262" y="2769935"/>
                </a:lnTo>
                <a:lnTo>
                  <a:pt x="3227801" y="2760704"/>
                </a:lnTo>
                <a:lnTo>
                  <a:pt x="3275191" y="2745501"/>
                </a:lnTo>
                <a:lnTo>
                  <a:pt x="3320280" y="2724476"/>
                </a:lnTo>
                <a:lnTo>
                  <a:pt x="3362913" y="2697776"/>
                </a:lnTo>
                <a:lnTo>
                  <a:pt x="3402939" y="2665552"/>
                </a:lnTo>
                <a:lnTo>
                  <a:pt x="3469219" y="2601074"/>
                </a:lnTo>
                <a:lnTo>
                  <a:pt x="3126727" y="2601074"/>
                </a:lnTo>
                <a:lnTo>
                  <a:pt x="3083135" y="2597126"/>
                </a:lnTo>
                <a:lnTo>
                  <a:pt x="3043170" y="2585621"/>
                </a:lnTo>
                <a:lnTo>
                  <a:pt x="3006315" y="2567062"/>
                </a:lnTo>
                <a:lnTo>
                  <a:pt x="2972054" y="2541955"/>
                </a:lnTo>
                <a:lnTo>
                  <a:pt x="2530108" y="2112022"/>
                </a:lnTo>
                <a:close/>
              </a:path>
              <a:path w="4093845" h="3982720">
                <a:moveTo>
                  <a:pt x="1303732" y="1381150"/>
                </a:moveTo>
                <a:lnTo>
                  <a:pt x="966749" y="1381150"/>
                </a:lnTo>
                <a:lnTo>
                  <a:pt x="1007923" y="1385095"/>
                </a:lnTo>
                <a:lnTo>
                  <a:pt x="1047543" y="1396596"/>
                </a:lnTo>
                <a:lnTo>
                  <a:pt x="1084053" y="1415151"/>
                </a:lnTo>
                <a:lnTo>
                  <a:pt x="1115898" y="1440256"/>
                </a:lnTo>
                <a:lnTo>
                  <a:pt x="1684896" y="1993798"/>
                </a:lnTo>
                <a:lnTo>
                  <a:pt x="1115898" y="2541955"/>
                </a:lnTo>
                <a:lnTo>
                  <a:pt x="1084053" y="2567062"/>
                </a:lnTo>
                <a:lnTo>
                  <a:pt x="1047543" y="2585621"/>
                </a:lnTo>
                <a:lnTo>
                  <a:pt x="1007923" y="2597126"/>
                </a:lnTo>
                <a:lnTo>
                  <a:pt x="966749" y="2601074"/>
                </a:lnTo>
                <a:lnTo>
                  <a:pt x="1308597" y="2601074"/>
                </a:lnTo>
                <a:lnTo>
                  <a:pt x="1806435" y="2112022"/>
                </a:lnTo>
                <a:lnTo>
                  <a:pt x="2530108" y="2112022"/>
                </a:lnTo>
                <a:lnTo>
                  <a:pt x="2519063" y="2101278"/>
                </a:lnTo>
                <a:lnTo>
                  <a:pt x="2043976" y="2101278"/>
                </a:lnTo>
                <a:lnTo>
                  <a:pt x="1933486" y="1993798"/>
                </a:lnTo>
                <a:lnTo>
                  <a:pt x="2043976" y="1880933"/>
                </a:lnTo>
                <a:lnTo>
                  <a:pt x="2523470" y="1880933"/>
                </a:lnTo>
                <a:lnTo>
                  <a:pt x="2534407" y="1870189"/>
                </a:lnTo>
                <a:lnTo>
                  <a:pt x="1806435" y="1870189"/>
                </a:lnTo>
                <a:lnTo>
                  <a:pt x="1303732" y="1381150"/>
                </a:lnTo>
                <a:close/>
              </a:path>
              <a:path w="4093845" h="3982720">
                <a:moveTo>
                  <a:pt x="3463708" y="1381150"/>
                </a:moveTo>
                <a:lnTo>
                  <a:pt x="3126727" y="1381150"/>
                </a:lnTo>
                <a:lnTo>
                  <a:pt x="3167901" y="1385095"/>
                </a:lnTo>
                <a:lnTo>
                  <a:pt x="3207521" y="1396596"/>
                </a:lnTo>
                <a:lnTo>
                  <a:pt x="3244031" y="1415151"/>
                </a:lnTo>
                <a:lnTo>
                  <a:pt x="3275876" y="1440256"/>
                </a:lnTo>
                <a:lnTo>
                  <a:pt x="3844874" y="1993798"/>
                </a:lnTo>
                <a:lnTo>
                  <a:pt x="3275876" y="2541955"/>
                </a:lnTo>
                <a:lnTo>
                  <a:pt x="3244031" y="2567062"/>
                </a:lnTo>
                <a:lnTo>
                  <a:pt x="3207521" y="2585621"/>
                </a:lnTo>
                <a:lnTo>
                  <a:pt x="3167901" y="2597126"/>
                </a:lnTo>
                <a:lnTo>
                  <a:pt x="3126727" y="2601074"/>
                </a:lnTo>
                <a:lnTo>
                  <a:pt x="3469219" y="2601074"/>
                </a:lnTo>
                <a:lnTo>
                  <a:pt x="4093464" y="1993798"/>
                </a:lnTo>
                <a:lnTo>
                  <a:pt x="3463708" y="1381150"/>
                </a:lnTo>
                <a:close/>
              </a:path>
              <a:path w="4093845" h="3982720">
                <a:moveTo>
                  <a:pt x="2523470" y="1880933"/>
                </a:moveTo>
                <a:lnTo>
                  <a:pt x="2043976" y="1880933"/>
                </a:lnTo>
                <a:lnTo>
                  <a:pt x="2159990" y="1993798"/>
                </a:lnTo>
                <a:lnTo>
                  <a:pt x="2043976" y="2101278"/>
                </a:lnTo>
                <a:lnTo>
                  <a:pt x="2519063" y="2101278"/>
                </a:lnTo>
                <a:lnTo>
                  <a:pt x="2408580" y="1993798"/>
                </a:lnTo>
                <a:lnTo>
                  <a:pt x="2523470" y="1880933"/>
                </a:lnTo>
                <a:close/>
              </a:path>
              <a:path w="4093845" h="3982720">
                <a:moveTo>
                  <a:pt x="2043976" y="0"/>
                </a:moveTo>
                <a:lnTo>
                  <a:pt x="1353451" y="671766"/>
                </a:lnTo>
                <a:lnTo>
                  <a:pt x="1320330" y="708837"/>
                </a:lnTo>
                <a:lnTo>
                  <a:pt x="1292886" y="749790"/>
                </a:lnTo>
                <a:lnTo>
                  <a:pt x="1271274" y="794027"/>
                </a:lnTo>
                <a:lnTo>
                  <a:pt x="1255647" y="840952"/>
                </a:lnTo>
                <a:lnTo>
                  <a:pt x="1246158" y="889966"/>
                </a:lnTo>
                <a:lnTo>
                  <a:pt x="1242961" y="940473"/>
                </a:lnTo>
                <a:lnTo>
                  <a:pt x="1246158" y="990979"/>
                </a:lnTo>
                <a:lnTo>
                  <a:pt x="1255647" y="1039994"/>
                </a:lnTo>
                <a:lnTo>
                  <a:pt x="1271274" y="1086918"/>
                </a:lnTo>
                <a:lnTo>
                  <a:pt x="1292886" y="1131155"/>
                </a:lnTo>
                <a:lnTo>
                  <a:pt x="1320330" y="1172108"/>
                </a:lnTo>
                <a:lnTo>
                  <a:pt x="1353451" y="1209179"/>
                </a:lnTo>
                <a:lnTo>
                  <a:pt x="1922437" y="1762709"/>
                </a:lnTo>
                <a:lnTo>
                  <a:pt x="1806435" y="1870189"/>
                </a:lnTo>
                <a:lnTo>
                  <a:pt x="2281516" y="1870189"/>
                </a:lnTo>
                <a:lnTo>
                  <a:pt x="2171039" y="1762709"/>
                </a:lnTo>
                <a:lnTo>
                  <a:pt x="2296866" y="1639100"/>
                </a:lnTo>
                <a:lnTo>
                  <a:pt x="2043976" y="1639100"/>
                </a:lnTo>
                <a:lnTo>
                  <a:pt x="1480502" y="1090942"/>
                </a:lnTo>
                <a:lnTo>
                  <a:pt x="1454692" y="1056851"/>
                </a:lnTo>
                <a:lnTo>
                  <a:pt x="1435615" y="1019736"/>
                </a:lnTo>
                <a:lnTo>
                  <a:pt x="1423790" y="980607"/>
                </a:lnTo>
                <a:lnTo>
                  <a:pt x="1419733" y="940473"/>
                </a:lnTo>
                <a:lnTo>
                  <a:pt x="1423013" y="900417"/>
                </a:lnTo>
                <a:lnTo>
                  <a:pt x="1433544" y="861875"/>
                </a:lnTo>
                <a:lnTo>
                  <a:pt x="1452362" y="826358"/>
                </a:lnTo>
                <a:lnTo>
                  <a:pt x="1480502" y="795375"/>
                </a:lnTo>
                <a:lnTo>
                  <a:pt x="2043976" y="241833"/>
                </a:lnTo>
                <a:lnTo>
                  <a:pt x="2292562" y="241833"/>
                </a:lnTo>
                <a:lnTo>
                  <a:pt x="2043976" y="0"/>
                </a:lnTo>
                <a:close/>
              </a:path>
              <a:path w="4093845" h="3982720">
                <a:moveTo>
                  <a:pt x="3126727" y="1209179"/>
                </a:moveTo>
                <a:lnTo>
                  <a:pt x="3074808" y="1212314"/>
                </a:lnTo>
                <a:lnTo>
                  <a:pt x="3024425" y="1221718"/>
                </a:lnTo>
                <a:lnTo>
                  <a:pt x="2976191" y="1237392"/>
                </a:lnTo>
                <a:lnTo>
                  <a:pt x="2930719" y="1259336"/>
                </a:lnTo>
                <a:lnTo>
                  <a:pt x="2888622" y="1287549"/>
                </a:lnTo>
                <a:lnTo>
                  <a:pt x="2850515" y="1322031"/>
                </a:lnTo>
                <a:lnTo>
                  <a:pt x="2281516" y="1870189"/>
                </a:lnTo>
                <a:lnTo>
                  <a:pt x="2534407" y="1870189"/>
                </a:lnTo>
                <a:lnTo>
                  <a:pt x="2972054" y="1440256"/>
                </a:lnTo>
                <a:lnTo>
                  <a:pt x="3006315" y="1415151"/>
                </a:lnTo>
                <a:lnTo>
                  <a:pt x="3043170" y="1396596"/>
                </a:lnTo>
                <a:lnTo>
                  <a:pt x="3083135" y="1385095"/>
                </a:lnTo>
                <a:lnTo>
                  <a:pt x="3126727" y="1381150"/>
                </a:lnTo>
                <a:lnTo>
                  <a:pt x="3463708" y="1381150"/>
                </a:lnTo>
                <a:lnTo>
                  <a:pt x="3402939" y="1322031"/>
                </a:lnTo>
                <a:lnTo>
                  <a:pt x="3362913" y="1287549"/>
                </a:lnTo>
                <a:lnTo>
                  <a:pt x="3320280" y="1259336"/>
                </a:lnTo>
                <a:lnTo>
                  <a:pt x="3275191" y="1237392"/>
                </a:lnTo>
                <a:lnTo>
                  <a:pt x="3227801" y="1221718"/>
                </a:lnTo>
                <a:lnTo>
                  <a:pt x="3178262" y="1212314"/>
                </a:lnTo>
                <a:lnTo>
                  <a:pt x="3126727" y="1209179"/>
                </a:lnTo>
                <a:close/>
              </a:path>
              <a:path w="4093845" h="3982720">
                <a:moveTo>
                  <a:pt x="2292562" y="241833"/>
                </a:moveTo>
                <a:lnTo>
                  <a:pt x="2043976" y="241833"/>
                </a:lnTo>
                <a:lnTo>
                  <a:pt x="2612974" y="795375"/>
                </a:lnTo>
                <a:lnTo>
                  <a:pt x="2638783" y="826358"/>
                </a:lnTo>
                <a:lnTo>
                  <a:pt x="2657860" y="861875"/>
                </a:lnTo>
                <a:lnTo>
                  <a:pt x="2669686" y="900417"/>
                </a:lnTo>
                <a:lnTo>
                  <a:pt x="2673743" y="940473"/>
                </a:lnTo>
                <a:lnTo>
                  <a:pt x="2669686" y="980607"/>
                </a:lnTo>
                <a:lnTo>
                  <a:pt x="2657860" y="1019736"/>
                </a:lnTo>
                <a:lnTo>
                  <a:pt x="2638783" y="1056851"/>
                </a:lnTo>
                <a:lnTo>
                  <a:pt x="2612974" y="1090942"/>
                </a:lnTo>
                <a:lnTo>
                  <a:pt x="2043976" y="1639100"/>
                </a:lnTo>
                <a:lnTo>
                  <a:pt x="2296866" y="1639100"/>
                </a:lnTo>
                <a:lnTo>
                  <a:pt x="2734500" y="1209179"/>
                </a:lnTo>
                <a:lnTo>
                  <a:pt x="2769949" y="1172108"/>
                </a:lnTo>
                <a:lnTo>
                  <a:pt x="2798953" y="1131155"/>
                </a:lnTo>
                <a:lnTo>
                  <a:pt x="2821511" y="1086918"/>
                </a:lnTo>
                <a:lnTo>
                  <a:pt x="2837624" y="1039994"/>
                </a:lnTo>
                <a:lnTo>
                  <a:pt x="2847292" y="990979"/>
                </a:lnTo>
                <a:lnTo>
                  <a:pt x="2850515" y="940473"/>
                </a:lnTo>
                <a:lnTo>
                  <a:pt x="2847292" y="889966"/>
                </a:lnTo>
                <a:lnTo>
                  <a:pt x="2837624" y="840952"/>
                </a:lnTo>
                <a:lnTo>
                  <a:pt x="2821511" y="794027"/>
                </a:lnTo>
                <a:lnTo>
                  <a:pt x="2798953" y="749790"/>
                </a:lnTo>
                <a:lnTo>
                  <a:pt x="2769949" y="708837"/>
                </a:lnTo>
                <a:lnTo>
                  <a:pt x="2734500" y="671766"/>
                </a:lnTo>
                <a:lnTo>
                  <a:pt x="2292562" y="241833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4870324" y="2623184"/>
            <a:ext cx="282416" cy="272415"/>
          </a:xfrm>
          <a:custGeom>
            <a:avLst/>
            <a:gdLst/>
            <a:ahLst/>
            <a:cxnLst/>
            <a:rect l="l" t="t" r="r" b="b"/>
            <a:pathLst>
              <a:path w="376554" h="363220">
                <a:moveTo>
                  <a:pt x="324898" y="288036"/>
                </a:moveTo>
                <a:lnTo>
                  <a:pt x="282320" y="288036"/>
                </a:lnTo>
                <a:lnTo>
                  <a:pt x="348754" y="357378"/>
                </a:lnTo>
                <a:lnTo>
                  <a:pt x="354279" y="362712"/>
                </a:lnTo>
                <a:lnTo>
                  <a:pt x="365353" y="362712"/>
                </a:lnTo>
                <a:lnTo>
                  <a:pt x="370890" y="357378"/>
                </a:lnTo>
                <a:lnTo>
                  <a:pt x="376427" y="346710"/>
                </a:lnTo>
                <a:lnTo>
                  <a:pt x="376427" y="341376"/>
                </a:lnTo>
                <a:lnTo>
                  <a:pt x="370890" y="336042"/>
                </a:lnTo>
                <a:lnTo>
                  <a:pt x="324898" y="288036"/>
                </a:lnTo>
                <a:close/>
              </a:path>
              <a:path w="376554" h="363220">
                <a:moveTo>
                  <a:pt x="171602" y="0"/>
                </a:moveTo>
                <a:lnTo>
                  <a:pt x="106559" y="12001"/>
                </a:lnTo>
                <a:lnTo>
                  <a:pt x="49822" y="48006"/>
                </a:lnTo>
                <a:lnTo>
                  <a:pt x="40737" y="60090"/>
                </a:lnTo>
                <a:lnTo>
                  <a:pt x="31135" y="72675"/>
                </a:lnTo>
                <a:lnTo>
                  <a:pt x="22574" y="86260"/>
                </a:lnTo>
                <a:lnTo>
                  <a:pt x="16611" y="101346"/>
                </a:lnTo>
                <a:lnTo>
                  <a:pt x="9344" y="117348"/>
                </a:lnTo>
                <a:lnTo>
                  <a:pt x="4152" y="133350"/>
                </a:lnTo>
                <a:lnTo>
                  <a:pt x="1038" y="149352"/>
                </a:lnTo>
                <a:lnTo>
                  <a:pt x="0" y="165354"/>
                </a:lnTo>
                <a:lnTo>
                  <a:pt x="1055" y="181356"/>
                </a:lnTo>
                <a:lnTo>
                  <a:pt x="4152" y="196691"/>
                </a:lnTo>
                <a:lnTo>
                  <a:pt x="9344" y="211109"/>
                </a:lnTo>
                <a:lnTo>
                  <a:pt x="16611" y="224028"/>
                </a:lnTo>
                <a:lnTo>
                  <a:pt x="22574" y="239863"/>
                </a:lnTo>
                <a:lnTo>
                  <a:pt x="49822" y="277368"/>
                </a:lnTo>
                <a:lnTo>
                  <a:pt x="91857" y="308871"/>
                </a:lnTo>
                <a:lnTo>
                  <a:pt x="138391" y="324040"/>
                </a:lnTo>
                <a:lnTo>
                  <a:pt x="171602" y="325374"/>
                </a:lnTo>
                <a:lnTo>
                  <a:pt x="188212" y="325207"/>
                </a:lnTo>
                <a:lnTo>
                  <a:pt x="238036" y="314706"/>
                </a:lnTo>
                <a:lnTo>
                  <a:pt x="266814" y="298704"/>
                </a:lnTo>
                <a:lnTo>
                  <a:pt x="171602" y="298704"/>
                </a:lnTo>
                <a:lnTo>
                  <a:pt x="158372" y="297787"/>
                </a:lnTo>
                <a:lnTo>
                  <a:pt x="144619" y="295370"/>
                </a:lnTo>
                <a:lnTo>
                  <a:pt x="131902" y="291953"/>
                </a:lnTo>
                <a:lnTo>
                  <a:pt x="121780" y="288036"/>
                </a:lnTo>
                <a:lnTo>
                  <a:pt x="106992" y="283035"/>
                </a:lnTo>
                <a:lnTo>
                  <a:pt x="71958" y="256032"/>
                </a:lnTo>
                <a:lnTo>
                  <a:pt x="49389" y="225278"/>
                </a:lnTo>
                <a:lnTo>
                  <a:pt x="36671" y="189357"/>
                </a:lnTo>
                <a:lnTo>
                  <a:pt x="33210" y="165354"/>
                </a:lnTo>
                <a:lnTo>
                  <a:pt x="34162" y="150268"/>
                </a:lnTo>
                <a:lnTo>
                  <a:pt x="44284" y="112014"/>
                </a:lnTo>
                <a:lnTo>
                  <a:pt x="63746" y="78259"/>
                </a:lnTo>
                <a:lnTo>
                  <a:pt x="93758" y="52256"/>
                </a:lnTo>
                <a:lnTo>
                  <a:pt x="143579" y="34087"/>
                </a:lnTo>
                <a:lnTo>
                  <a:pt x="171602" y="32004"/>
                </a:lnTo>
                <a:lnTo>
                  <a:pt x="274148" y="32004"/>
                </a:lnTo>
                <a:lnTo>
                  <a:pt x="267787" y="27336"/>
                </a:lnTo>
                <a:lnTo>
                  <a:pt x="221426" y="6750"/>
                </a:lnTo>
                <a:lnTo>
                  <a:pt x="188212" y="916"/>
                </a:lnTo>
                <a:lnTo>
                  <a:pt x="171602" y="0"/>
                </a:lnTo>
                <a:close/>
              </a:path>
              <a:path w="376554" h="363220">
                <a:moveTo>
                  <a:pt x="274148" y="32004"/>
                </a:moveTo>
                <a:lnTo>
                  <a:pt x="171602" y="32004"/>
                </a:lnTo>
                <a:lnTo>
                  <a:pt x="187260" y="32087"/>
                </a:lnTo>
                <a:lnTo>
                  <a:pt x="201358" y="32670"/>
                </a:lnTo>
                <a:lnTo>
                  <a:pt x="239331" y="45339"/>
                </a:lnTo>
                <a:lnTo>
                  <a:pt x="271246" y="69342"/>
                </a:lnTo>
                <a:lnTo>
                  <a:pt x="293827" y="100095"/>
                </a:lnTo>
                <a:lnTo>
                  <a:pt x="298932" y="112014"/>
                </a:lnTo>
                <a:lnTo>
                  <a:pt x="305327" y="124098"/>
                </a:lnTo>
                <a:lnTo>
                  <a:pt x="308611" y="136683"/>
                </a:lnTo>
                <a:lnTo>
                  <a:pt x="309821" y="150268"/>
                </a:lnTo>
                <a:lnTo>
                  <a:pt x="309879" y="173355"/>
                </a:lnTo>
                <a:lnTo>
                  <a:pt x="309821" y="177355"/>
                </a:lnTo>
                <a:lnTo>
                  <a:pt x="308611" y="189357"/>
                </a:lnTo>
                <a:lnTo>
                  <a:pt x="305327" y="201358"/>
                </a:lnTo>
                <a:lnTo>
                  <a:pt x="298932" y="213360"/>
                </a:lnTo>
                <a:lnTo>
                  <a:pt x="293827" y="225278"/>
                </a:lnTo>
                <a:lnTo>
                  <a:pt x="287166" y="236696"/>
                </a:lnTo>
                <a:lnTo>
                  <a:pt x="279465" y="247114"/>
                </a:lnTo>
                <a:lnTo>
                  <a:pt x="271246" y="256032"/>
                </a:lnTo>
                <a:lnTo>
                  <a:pt x="271246" y="261366"/>
                </a:lnTo>
                <a:lnTo>
                  <a:pt x="239331" y="283118"/>
                </a:lnTo>
                <a:lnTo>
                  <a:pt x="201358" y="295370"/>
                </a:lnTo>
                <a:lnTo>
                  <a:pt x="171602" y="298704"/>
                </a:lnTo>
                <a:lnTo>
                  <a:pt x="266814" y="298704"/>
                </a:lnTo>
                <a:lnTo>
                  <a:pt x="270727" y="295953"/>
                </a:lnTo>
                <a:lnTo>
                  <a:pt x="282320" y="288036"/>
                </a:lnTo>
                <a:lnTo>
                  <a:pt x="324898" y="288036"/>
                </a:lnTo>
                <a:lnTo>
                  <a:pt x="304457" y="266700"/>
                </a:lnTo>
                <a:lnTo>
                  <a:pt x="311897" y="257782"/>
                </a:lnTo>
                <a:lnTo>
                  <a:pt x="318300" y="247364"/>
                </a:lnTo>
                <a:lnTo>
                  <a:pt x="324702" y="235946"/>
                </a:lnTo>
                <a:lnTo>
                  <a:pt x="332143" y="224028"/>
                </a:lnTo>
                <a:lnTo>
                  <a:pt x="336209" y="211109"/>
                </a:lnTo>
                <a:lnTo>
                  <a:pt x="339756" y="196691"/>
                </a:lnTo>
                <a:lnTo>
                  <a:pt x="342265" y="181272"/>
                </a:lnTo>
                <a:lnTo>
                  <a:pt x="343217" y="165354"/>
                </a:lnTo>
                <a:lnTo>
                  <a:pt x="342265" y="149352"/>
                </a:lnTo>
                <a:lnTo>
                  <a:pt x="332143" y="101346"/>
                </a:lnTo>
                <a:lnTo>
                  <a:pt x="304895" y="60090"/>
                </a:lnTo>
                <a:lnTo>
                  <a:pt x="280850" y="36921"/>
                </a:lnTo>
                <a:lnTo>
                  <a:pt x="274148" y="32004"/>
                </a:lnTo>
                <a:close/>
              </a:path>
              <a:path w="376554" h="363220">
                <a:moveTo>
                  <a:pt x="276783" y="154686"/>
                </a:moveTo>
                <a:lnTo>
                  <a:pt x="265709" y="154686"/>
                </a:lnTo>
                <a:lnTo>
                  <a:pt x="265709" y="165354"/>
                </a:lnTo>
                <a:lnTo>
                  <a:pt x="264757" y="173355"/>
                </a:lnTo>
                <a:lnTo>
                  <a:pt x="262248" y="181356"/>
                </a:lnTo>
                <a:lnTo>
                  <a:pt x="258701" y="189357"/>
                </a:lnTo>
                <a:lnTo>
                  <a:pt x="254634" y="197358"/>
                </a:lnTo>
                <a:lnTo>
                  <a:pt x="252820" y="205275"/>
                </a:lnTo>
                <a:lnTo>
                  <a:pt x="221426" y="236696"/>
                </a:lnTo>
                <a:lnTo>
                  <a:pt x="179908" y="250614"/>
                </a:lnTo>
                <a:lnTo>
                  <a:pt x="171602" y="250698"/>
                </a:lnTo>
                <a:lnTo>
                  <a:pt x="166065" y="250698"/>
                </a:lnTo>
                <a:lnTo>
                  <a:pt x="160540" y="256032"/>
                </a:lnTo>
                <a:lnTo>
                  <a:pt x="160540" y="266700"/>
                </a:lnTo>
                <a:lnTo>
                  <a:pt x="166065" y="272034"/>
                </a:lnTo>
                <a:lnTo>
                  <a:pt x="171602" y="272034"/>
                </a:lnTo>
                <a:lnTo>
                  <a:pt x="183195" y="271117"/>
                </a:lnTo>
                <a:lnTo>
                  <a:pt x="224193" y="257282"/>
                </a:lnTo>
                <a:lnTo>
                  <a:pt x="257322" y="231945"/>
                </a:lnTo>
                <a:lnTo>
                  <a:pt x="279984" y="193857"/>
                </a:lnTo>
                <a:lnTo>
                  <a:pt x="282320" y="160020"/>
                </a:lnTo>
                <a:lnTo>
                  <a:pt x="276783" y="154686"/>
                </a:lnTo>
                <a:close/>
              </a:path>
              <a:path w="376554" h="363220">
                <a:moveTo>
                  <a:pt x="138391" y="64008"/>
                </a:moveTo>
                <a:lnTo>
                  <a:pt x="127317" y="64008"/>
                </a:lnTo>
                <a:lnTo>
                  <a:pt x="121780" y="69342"/>
                </a:lnTo>
                <a:lnTo>
                  <a:pt x="116243" y="69342"/>
                </a:lnTo>
                <a:lnTo>
                  <a:pt x="83032" y="101346"/>
                </a:lnTo>
                <a:lnTo>
                  <a:pt x="83032" y="106680"/>
                </a:lnTo>
                <a:lnTo>
                  <a:pt x="71958" y="117348"/>
                </a:lnTo>
                <a:lnTo>
                  <a:pt x="71958" y="122682"/>
                </a:lnTo>
                <a:lnTo>
                  <a:pt x="66420" y="128016"/>
                </a:lnTo>
                <a:lnTo>
                  <a:pt x="71958" y="133350"/>
                </a:lnTo>
                <a:lnTo>
                  <a:pt x="88569" y="133350"/>
                </a:lnTo>
                <a:lnTo>
                  <a:pt x="88569" y="122682"/>
                </a:lnTo>
                <a:lnTo>
                  <a:pt x="94106" y="117348"/>
                </a:lnTo>
                <a:lnTo>
                  <a:pt x="94106" y="112014"/>
                </a:lnTo>
                <a:lnTo>
                  <a:pt x="99644" y="112014"/>
                </a:lnTo>
                <a:lnTo>
                  <a:pt x="105181" y="106680"/>
                </a:lnTo>
                <a:lnTo>
                  <a:pt x="105181" y="101346"/>
                </a:lnTo>
                <a:lnTo>
                  <a:pt x="110718" y="96012"/>
                </a:lnTo>
                <a:lnTo>
                  <a:pt x="116243" y="96012"/>
                </a:lnTo>
                <a:lnTo>
                  <a:pt x="127317" y="85344"/>
                </a:lnTo>
                <a:lnTo>
                  <a:pt x="132854" y="85344"/>
                </a:lnTo>
                <a:lnTo>
                  <a:pt x="138391" y="80010"/>
                </a:lnTo>
                <a:lnTo>
                  <a:pt x="143929" y="80010"/>
                </a:lnTo>
                <a:lnTo>
                  <a:pt x="143929" y="69342"/>
                </a:lnTo>
                <a:lnTo>
                  <a:pt x="138391" y="64008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4063366" y="1817374"/>
            <a:ext cx="265271" cy="297180"/>
          </a:xfrm>
          <a:custGeom>
            <a:avLst/>
            <a:gdLst/>
            <a:ahLst/>
            <a:cxnLst/>
            <a:rect l="l" t="t" r="r" b="b"/>
            <a:pathLst>
              <a:path w="353695" h="396239">
                <a:moveTo>
                  <a:pt x="232028" y="0"/>
                </a:moveTo>
                <a:lnTo>
                  <a:pt x="44195" y="0"/>
                </a:lnTo>
                <a:lnTo>
                  <a:pt x="35909" y="1002"/>
                </a:lnTo>
                <a:lnTo>
                  <a:pt x="3452" y="27435"/>
                </a:lnTo>
                <a:lnTo>
                  <a:pt x="0" y="42837"/>
                </a:lnTo>
                <a:lnTo>
                  <a:pt x="0" y="353402"/>
                </a:lnTo>
                <a:lnTo>
                  <a:pt x="19335" y="389457"/>
                </a:lnTo>
                <a:lnTo>
                  <a:pt x="44195" y="396239"/>
                </a:lnTo>
                <a:lnTo>
                  <a:pt x="314896" y="396239"/>
                </a:lnTo>
                <a:lnTo>
                  <a:pt x="348906" y="377491"/>
                </a:lnTo>
                <a:lnTo>
                  <a:pt x="352992" y="364108"/>
                </a:lnTo>
                <a:lnTo>
                  <a:pt x="33146" y="364108"/>
                </a:lnTo>
                <a:lnTo>
                  <a:pt x="33146" y="37477"/>
                </a:lnTo>
                <a:lnTo>
                  <a:pt x="38671" y="32118"/>
                </a:lnTo>
                <a:lnTo>
                  <a:pt x="265168" y="32118"/>
                </a:lnTo>
                <a:lnTo>
                  <a:pt x="232028" y="0"/>
                </a:lnTo>
                <a:close/>
              </a:path>
              <a:path w="353695" h="396239">
                <a:moveTo>
                  <a:pt x="265168" y="32118"/>
                </a:moveTo>
                <a:lnTo>
                  <a:pt x="215455" y="32118"/>
                </a:lnTo>
                <a:lnTo>
                  <a:pt x="215455" y="112445"/>
                </a:lnTo>
                <a:lnTo>
                  <a:pt x="226504" y="123151"/>
                </a:lnTo>
                <a:lnTo>
                  <a:pt x="226504" y="128498"/>
                </a:lnTo>
                <a:lnTo>
                  <a:pt x="233928" y="131597"/>
                </a:lnTo>
                <a:lnTo>
                  <a:pt x="240315" y="133188"/>
                </a:lnTo>
                <a:lnTo>
                  <a:pt x="246703" y="133774"/>
                </a:lnTo>
                <a:lnTo>
                  <a:pt x="254126" y="133857"/>
                </a:lnTo>
                <a:lnTo>
                  <a:pt x="325945" y="133857"/>
                </a:lnTo>
                <a:lnTo>
                  <a:pt x="325945" y="358749"/>
                </a:lnTo>
                <a:lnTo>
                  <a:pt x="320420" y="364108"/>
                </a:lnTo>
                <a:lnTo>
                  <a:pt x="352992" y="364108"/>
                </a:lnTo>
                <a:lnTo>
                  <a:pt x="353395" y="361432"/>
                </a:lnTo>
                <a:lnTo>
                  <a:pt x="353453" y="358749"/>
                </a:lnTo>
                <a:lnTo>
                  <a:pt x="353567" y="117792"/>
                </a:lnTo>
                <a:lnTo>
                  <a:pt x="243077" y="117792"/>
                </a:lnTo>
                <a:lnTo>
                  <a:pt x="243077" y="112445"/>
                </a:lnTo>
                <a:lnTo>
                  <a:pt x="237553" y="112445"/>
                </a:lnTo>
                <a:lnTo>
                  <a:pt x="237553" y="48183"/>
                </a:lnTo>
                <a:lnTo>
                  <a:pt x="281745" y="48183"/>
                </a:lnTo>
                <a:lnTo>
                  <a:pt x="265168" y="32118"/>
                </a:lnTo>
                <a:close/>
              </a:path>
              <a:path w="353695" h="396239">
                <a:moveTo>
                  <a:pt x="276224" y="283794"/>
                </a:moveTo>
                <a:lnTo>
                  <a:pt x="82867" y="283794"/>
                </a:lnTo>
                <a:lnTo>
                  <a:pt x="77342" y="289140"/>
                </a:lnTo>
                <a:lnTo>
                  <a:pt x="77342" y="299846"/>
                </a:lnTo>
                <a:lnTo>
                  <a:pt x="82867" y="305206"/>
                </a:lnTo>
                <a:lnTo>
                  <a:pt x="276224" y="305206"/>
                </a:lnTo>
                <a:lnTo>
                  <a:pt x="276224" y="283794"/>
                </a:lnTo>
                <a:close/>
              </a:path>
              <a:path w="353695" h="396239">
                <a:moveTo>
                  <a:pt x="276224" y="219532"/>
                </a:moveTo>
                <a:lnTo>
                  <a:pt x="82867" y="219532"/>
                </a:lnTo>
                <a:lnTo>
                  <a:pt x="77342" y="224891"/>
                </a:lnTo>
                <a:lnTo>
                  <a:pt x="77342" y="235597"/>
                </a:lnTo>
                <a:lnTo>
                  <a:pt x="82867" y="240957"/>
                </a:lnTo>
                <a:lnTo>
                  <a:pt x="276224" y="240957"/>
                </a:lnTo>
                <a:lnTo>
                  <a:pt x="276224" y="219532"/>
                </a:lnTo>
                <a:close/>
              </a:path>
              <a:path w="353695" h="396239">
                <a:moveTo>
                  <a:pt x="276224" y="155282"/>
                </a:moveTo>
                <a:lnTo>
                  <a:pt x="82867" y="155282"/>
                </a:lnTo>
                <a:lnTo>
                  <a:pt x="77342" y="160629"/>
                </a:lnTo>
                <a:lnTo>
                  <a:pt x="77342" y="171335"/>
                </a:lnTo>
                <a:lnTo>
                  <a:pt x="82867" y="176695"/>
                </a:lnTo>
                <a:lnTo>
                  <a:pt x="276224" y="176695"/>
                </a:lnTo>
                <a:lnTo>
                  <a:pt x="276224" y="155282"/>
                </a:lnTo>
                <a:close/>
              </a:path>
              <a:path w="353695" h="396239">
                <a:moveTo>
                  <a:pt x="281745" y="48183"/>
                </a:moveTo>
                <a:lnTo>
                  <a:pt x="237553" y="48183"/>
                </a:lnTo>
                <a:lnTo>
                  <a:pt x="309371" y="117792"/>
                </a:lnTo>
                <a:lnTo>
                  <a:pt x="353567" y="117792"/>
                </a:lnTo>
                <a:lnTo>
                  <a:pt x="281745" y="48183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4042786" y="3388992"/>
            <a:ext cx="307657" cy="278130"/>
          </a:xfrm>
          <a:custGeom>
            <a:avLst/>
            <a:gdLst/>
            <a:ahLst/>
            <a:cxnLst/>
            <a:rect l="l" t="t" r="r" b="b"/>
            <a:pathLst>
              <a:path w="410210" h="370839">
                <a:moveTo>
                  <a:pt x="88645" y="193217"/>
                </a:moveTo>
                <a:lnTo>
                  <a:pt x="66484" y="193217"/>
                </a:lnTo>
                <a:lnTo>
                  <a:pt x="60947" y="198589"/>
                </a:lnTo>
                <a:lnTo>
                  <a:pt x="60947" y="364972"/>
                </a:lnTo>
                <a:lnTo>
                  <a:pt x="66484" y="370331"/>
                </a:lnTo>
                <a:lnTo>
                  <a:pt x="343484" y="370331"/>
                </a:lnTo>
                <a:lnTo>
                  <a:pt x="349021" y="364972"/>
                </a:lnTo>
                <a:lnTo>
                  <a:pt x="349021" y="338137"/>
                </a:lnTo>
                <a:lnTo>
                  <a:pt x="94183" y="338137"/>
                </a:lnTo>
                <a:lnTo>
                  <a:pt x="94183" y="198589"/>
                </a:lnTo>
                <a:lnTo>
                  <a:pt x="88645" y="193217"/>
                </a:lnTo>
                <a:close/>
              </a:path>
              <a:path w="410210" h="370839">
                <a:moveTo>
                  <a:pt x="265925" y="182486"/>
                </a:moveTo>
                <a:lnTo>
                  <a:pt x="149580" y="182486"/>
                </a:lnTo>
                <a:lnTo>
                  <a:pt x="144043" y="187858"/>
                </a:lnTo>
                <a:lnTo>
                  <a:pt x="144043" y="338137"/>
                </a:lnTo>
                <a:lnTo>
                  <a:pt x="160667" y="338137"/>
                </a:lnTo>
                <a:lnTo>
                  <a:pt x="160667" y="198589"/>
                </a:lnTo>
                <a:lnTo>
                  <a:pt x="271462" y="198589"/>
                </a:lnTo>
                <a:lnTo>
                  <a:pt x="271462" y="187858"/>
                </a:lnTo>
                <a:lnTo>
                  <a:pt x="265925" y="182486"/>
                </a:lnTo>
                <a:close/>
              </a:path>
              <a:path w="410210" h="370839">
                <a:moveTo>
                  <a:pt x="271462" y="198589"/>
                </a:moveTo>
                <a:lnTo>
                  <a:pt x="249300" y="198589"/>
                </a:lnTo>
                <a:lnTo>
                  <a:pt x="249300" y="338137"/>
                </a:lnTo>
                <a:lnTo>
                  <a:pt x="271462" y="338137"/>
                </a:lnTo>
                <a:lnTo>
                  <a:pt x="271462" y="198589"/>
                </a:lnTo>
                <a:close/>
              </a:path>
              <a:path w="410210" h="370839">
                <a:moveTo>
                  <a:pt x="343484" y="193217"/>
                </a:moveTo>
                <a:lnTo>
                  <a:pt x="326859" y="193217"/>
                </a:lnTo>
                <a:lnTo>
                  <a:pt x="321322" y="198589"/>
                </a:lnTo>
                <a:lnTo>
                  <a:pt x="321322" y="338137"/>
                </a:lnTo>
                <a:lnTo>
                  <a:pt x="349021" y="338137"/>
                </a:lnTo>
                <a:lnTo>
                  <a:pt x="349021" y="198589"/>
                </a:lnTo>
                <a:lnTo>
                  <a:pt x="343484" y="193217"/>
                </a:lnTo>
                <a:close/>
              </a:path>
              <a:path w="410210" h="370839">
                <a:moveTo>
                  <a:pt x="210527" y="0"/>
                </a:moveTo>
                <a:lnTo>
                  <a:pt x="199440" y="0"/>
                </a:lnTo>
                <a:lnTo>
                  <a:pt x="0" y="193217"/>
                </a:lnTo>
                <a:lnTo>
                  <a:pt x="0" y="203949"/>
                </a:lnTo>
                <a:lnTo>
                  <a:pt x="11087" y="214693"/>
                </a:lnTo>
                <a:lnTo>
                  <a:pt x="22161" y="214693"/>
                </a:lnTo>
                <a:lnTo>
                  <a:pt x="204977" y="37579"/>
                </a:lnTo>
                <a:lnTo>
                  <a:pt x="249315" y="37579"/>
                </a:lnTo>
                <a:lnTo>
                  <a:pt x="210527" y="0"/>
                </a:lnTo>
                <a:close/>
              </a:path>
              <a:path w="410210" h="370839">
                <a:moveTo>
                  <a:pt x="249315" y="37579"/>
                </a:moveTo>
                <a:lnTo>
                  <a:pt x="204977" y="37579"/>
                </a:lnTo>
                <a:lnTo>
                  <a:pt x="387807" y="214693"/>
                </a:lnTo>
                <a:lnTo>
                  <a:pt x="398881" y="214693"/>
                </a:lnTo>
                <a:lnTo>
                  <a:pt x="409955" y="203949"/>
                </a:lnTo>
                <a:lnTo>
                  <a:pt x="409955" y="193217"/>
                </a:lnTo>
                <a:lnTo>
                  <a:pt x="249315" y="37579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226693" y="2610612"/>
            <a:ext cx="314325" cy="298609"/>
          </a:xfrm>
          <a:custGeom>
            <a:avLst/>
            <a:gdLst/>
            <a:ahLst/>
            <a:cxnLst/>
            <a:rect l="l" t="t" r="r" b="b"/>
            <a:pathLst>
              <a:path w="419100" h="398145">
                <a:moveTo>
                  <a:pt x="341896" y="376262"/>
                </a:moveTo>
                <a:lnTo>
                  <a:pt x="209549" y="376262"/>
                </a:lnTo>
                <a:lnTo>
                  <a:pt x="204025" y="381634"/>
                </a:lnTo>
                <a:lnTo>
                  <a:pt x="204025" y="392391"/>
                </a:lnTo>
                <a:lnTo>
                  <a:pt x="209549" y="397763"/>
                </a:lnTo>
                <a:lnTo>
                  <a:pt x="341896" y="397763"/>
                </a:lnTo>
                <a:lnTo>
                  <a:pt x="341896" y="376262"/>
                </a:lnTo>
                <a:close/>
              </a:path>
              <a:path w="419100" h="398145">
                <a:moveTo>
                  <a:pt x="286740" y="365518"/>
                </a:moveTo>
                <a:lnTo>
                  <a:pt x="259168" y="365518"/>
                </a:lnTo>
                <a:lnTo>
                  <a:pt x="259168" y="376262"/>
                </a:lnTo>
                <a:lnTo>
                  <a:pt x="286740" y="376262"/>
                </a:lnTo>
                <a:lnTo>
                  <a:pt x="286740" y="365518"/>
                </a:lnTo>
                <a:close/>
              </a:path>
              <a:path w="419100" h="398145">
                <a:moveTo>
                  <a:pt x="408063" y="155879"/>
                </a:moveTo>
                <a:lnTo>
                  <a:pt x="137858" y="155879"/>
                </a:lnTo>
                <a:lnTo>
                  <a:pt x="132346" y="166623"/>
                </a:lnTo>
                <a:lnTo>
                  <a:pt x="132346" y="354761"/>
                </a:lnTo>
                <a:lnTo>
                  <a:pt x="137858" y="365518"/>
                </a:lnTo>
                <a:lnTo>
                  <a:pt x="408063" y="365518"/>
                </a:lnTo>
                <a:lnTo>
                  <a:pt x="419099" y="354761"/>
                </a:lnTo>
                <a:lnTo>
                  <a:pt x="419099" y="333260"/>
                </a:lnTo>
                <a:lnTo>
                  <a:pt x="159918" y="333260"/>
                </a:lnTo>
                <a:lnTo>
                  <a:pt x="159918" y="188125"/>
                </a:lnTo>
                <a:lnTo>
                  <a:pt x="419099" y="188125"/>
                </a:lnTo>
                <a:lnTo>
                  <a:pt x="419099" y="166623"/>
                </a:lnTo>
                <a:lnTo>
                  <a:pt x="408063" y="155879"/>
                </a:lnTo>
                <a:close/>
              </a:path>
              <a:path w="419100" h="398145">
                <a:moveTo>
                  <a:pt x="204025" y="0"/>
                </a:moveTo>
                <a:lnTo>
                  <a:pt x="163787" y="3863"/>
                </a:lnTo>
                <a:lnTo>
                  <a:pt x="126134" y="14781"/>
                </a:lnTo>
                <a:lnTo>
                  <a:pt x="91584" y="31745"/>
                </a:lnTo>
                <a:lnTo>
                  <a:pt x="34890" y="83899"/>
                </a:lnTo>
                <a:lnTo>
                  <a:pt x="15849" y="117579"/>
                </a:lnTo>
                <a:lnTo>
                  <a:pt x="4048" y="154283"/>
                </a:lnTo>
                <a:lnTo>
                  <a:pt x="0" y="193509"/>
                </a:lnTo>
                <a:lnTo>
                  <a:pt x="4048" y="233485"/>
                </a:lnTo>
                <a:lnTo>
                  <a:pt x="15849" y="271448"/>
                </a:lnTo>
                <a:lnTo>
                  <a:pt x="34890" y="305379"/>
                </a:lnTo>
                <a:lnTo>
                  <a:pt x="68061" y="340402"/>
                </a:lnTo>
                <a:lnTo>
                  <a:pt x="100119" y="359719"/>
                </a:lnTo>
                <a:lnTo>
                  <a:pt x="108907" y="354093"/>
                </a:lnTo>
                <a:lnTo>
                  <a:pt x="111492" y="343426"/>
                </a:lnTo>
                <a:lnTo>
                  <a:pt x="104774" y="333260"/>
                </a:lnTo>
                <a:lnTo>
                  <a:pt x="78060" y="307059"/>
                </a:lnTo>
                <a:lnTo>
                  <a:pt x="56518" y="276825"/>
                </a:lnTo>
                <a:lnTo>
                  <a:pt x="41181" y="242556"/>
                </a:lnTo>
                <a:lnTo>
                  <a:pt x="33083" y="204254"/>
                </a:lnTo>
                <a:lnTo>
                  <a:pt x="113473" y="204254"/>
                </a:lnTo>
                <a:lnTo>
                  <a:pt x="112870" y="197280"/>
                </a:lnTo>
                <a:lnTo>
                  <a:pt x="112915" y="188125"/>
                </a:lnTo>
                <a:lnTo>
                  <a:pt x="33083" y="188125"/>
                </a:lnTo>
                <a:lnTo>
                  <a:pt x="36961" y="156888"/>
                </a:lnTo>
                <a:lnTo>
                  <a:pt x="47529" y="127745"/>
                </a:lnTo>
                <a:lnTo>
                  <a:pt x="47611" y="127573"/>
                </a:lnTo>
                <a:lnTo>
                  <a:pt x="63328" y="100448"/>
                </a:lnTo>
                <a:lnTo>
                  <a:pt x="82715" y="75247"/>
                </a:lnTo>
                <a:lnTo>
                  <a:pt x="137858" y="75247"/>
                </a:lnTo>
                <a:lnTo>
                  <a:pt x="137858" y="69875"/>
                </a:lnTo>
                <a:lnTo>
                  <a:pt x="115798" y="69875"/>
                </a:lnTo>
                <a:lnTo>
                  <a:pt x="104774" y="59131"/>
                </a:lnTo>
                <a:lnTo>
                  <a:pt x="137858" y="43002"/>
                </a:lnTo>
                <a:lnTo>
                  <a:pt x="161757" y="43002"/>
                </a:lnTo>
                <a:lnTo>
                  <a:pt x="167322" y="38128"/>
                </a:lnTo>
                <a:lnTo>
                  <a:pt x="176453" y="32245"/>
                </a:lnTo>
                <a:lnTo>
                  <a:pt x="181965" y="26873"/>
                </a:lnTo>
                <a:lnTo>
                  <a:pt x="306548" y="26873"/>
                </a:lnTo>
                <a:lnTo>
                  <a:pt x="281917" y="14781"/>
                </a:lnTo>
                <a:lnTo>
                  <a:pt x="244263" y="3863"/>
                </a:lnTo>
                <a:lnTo>
                  <a:pt x="204025" y="0"/>
                </a:lnTo>
                <a:close/>
              </a:path>
              <a:path w="419100" h="398145">
                <a:moveTo>
                  <a:pt x="419099" y="188125"/>
                </a:moveTo>
                <a:lnTo>
                  <a:pt x="386003" y="188125"/>
                </a:lnTo>
                <a:lnTo>
                  <a:pt x="386003" y="333260"/>
                </a:lnTo>
                <a:lnTo>
                  <a:pt x="419099" y="333260"/>
                </a:lnTo>
                <a:lnTo>
                  <a:pt x="419099" y="188125"/>
                </a:lnTo>
                <a:close/>
              </a:path>
              <a:path w="419100" h="398145">
                <a:moveTo>
                  <a:pt x="113473" y="204254"/>
                </a:moveTo>
                <a:lnTo>
                  <a:pt x="93738" y="204254"/>
                </a:lnTo>
                <a:lnTo>
                  <a:pt x="93738" y="236512"/>
                </a:lnTo>
                <a:lnTo>
                  <a:pt x="97185" y="242471"/>
                </a:lnTo>
                <a:lnTo>
                  <a:pt x="104768" y="243897"/>
                </a:lnTo>
                <a:lnTo>
                  <a:pt x="112351" y="240283"/>
                </a:lnTo>
                <a:lnTo>
                  <a:pt x="115798" y="231127"/>
                </a:lnTo>
                <a:lnTo>
                  <a:pt x="113473" y="204254"/>
                </a:lnTo>
                <a:close/>
              </a:path>
              <a:path w="419100" h="398145">
                <a:moveTo>
                  <a:pt x="143370" y="80632"/>
                </a:moveTo>
                <a:lnTo>
                  <a:pt x="104774" y="80632"/>
                </a:lnTo>
                <a:lnTo>
                  <a:pt x="110286" y="86004"/>
                </a:lnTo>
                <a:lnTo>
                  <a:pt x="103045" y="110274"/>
                </a:lnTo>
                <a:lnTo>
                  <a:pt x="97863" y="135135"/>
                </a:lnTo>
                <a:lnTo>
                  <a:pt x="94772" y="160833"/>
                </a:lnTo>
                <a:lnTo>
                  <a:pt x="93738" y="188125"/>
                </a:lnTo>
                <a:lnTo>
                  <a:pt x="112915" y="188125"/>
                </a:lnTo>
                <a:lnTo>
                  <a:pt x="113042" y="161923"/>
                </a:lnTo>
                <a:lnTo>
                  <a:pt x="117348" y="127573"/>
                </a:lnTo>
                <a:lnTo>
                  <a:pt x="126822" y="96748"/>
                </a:lnTo>
                <a:lnTo>
                  <a:pt x="301372" y="96748"/>
                </a:lnTo>
                <a:lnTo>
                  <a:pt x="299574" y="91376"/>
                </a:lnTo>
                <a:lnTo>
                  <a:pt x="193001" y="91376"/>
                </a:lnTo>
                <a:lnTo>
                  <a:pt x="180592" y="90453"/>
                </a:lnTo>
                <a:lnTo>
                  <a:pt x="168186" y="88018"/>
                </a:lnTo>
                <a:lnTo>
                  <a:pt x="155779" y="84577"/>
                </a:lnTo>
                <a:lnTo>
                  <a:pt x="143370" y="80632"/>
                </a:lnTo>
                <a:close/>
              </a:path>
              <a:path w="419100" h="398145">
                <a:moveTo>
                  <a:pt x="301372" y="96748"/>
                </a:moveTo>
                <a:lnTo>
                  <a:pt x="281228" y="96748"/>
                </a:lnTo>
                <a:lnTo>
                  <a:pt x="285278" y="105739"/>
                </a:lnTo>
                <a:lnTo>
                  <a:pt x="288813" y="116239"/>
                </a:lnTo>
                <a:lnTo>
                  <a:pt x="291315" y="127745"/>
                </a:lnTo>
                <a:lnTo>
                  <a:pt x="292265" y="139750"/>
                </a:lnTo>
                <a:lnTo>
                  <a:pt x="297950" y="144962"/>
                </a:lnTo>
                <a:lnTo>
                  <a:pt x="304671" y="145132"/>
                </a:lnTo>
                <a:lnTo>
                  <a:pt x="309322" y="141268"/>
                </a:lnTo>
                <a:lnTo>
                  <a:pt x="307853" y="122283"/>
                </a:lnTo>
                <a:lnTo>
                  <a:pt x="305355" y="110191"/>
                </a:lnTo>
                <a:lnTo>
                  <a:pt x="301824" y="98099"/>
                </a:lnTo>
                <a:lnTo>
                  <a:pt x="301372" y="96748"/>
                </a:lnTo>
                <a:close/>
              </a:path>
              <a:path w="419100" h="398145">
                <a:moveTo>
                  <a:pt x="366894" y="75247"/>
                </a:moveTo>
                <a:lnTo>
                  <a:pt x="325348" y="75247"/>
                </a:lnTo>
                <a:lnTo>
                  <a:pt x="337585" y="88267"/>
                </a:lnTo>
                <a:lnTo>
                  <a:pt x="348784" y="102798"/>
                </a:lnTo>
                <a:lnTo>
                  <a:pt x="357915" y="118336"/>
                </a:lnTo>
                <a:lnTo>
                  <a:pt x="363943" y="134378"/>
                </a:lnTo>
                <a:lnTo>
                  <a:pt x="374459" y="144037"/>
                </a:lnTo>
                <a:lnTo>
                  <a:pt x="386006" y="143113"/>
                </a:lnTo>
                <a:lnTo>
                  <a:pt x="393415" y="135135"/>
                </a:lnTo>
                <a:lnTo>
                  <a:pt x="391515" y="123634"/>
                </a:lnTo>
                <a:lnTo>
                  <a:pt x="385400" y="104395"/>
                </a:lnTo>
                <a:lnTo>
                  <a:pt x="375667" y="86671"/>
                </a:lnTo>
                <a:lnTo>
                  <a:pt x="366894" y="75247"/>
                </a:lnTo>
                <a:close/>
              </a:path>
              <a:path w="419100" h="398145">
                <a:moveTo>
                  <a:pt x="275716" y="96748"/>
                </a:moveTo>
                <a:lnTo>
                  <a:pt x="137858" y="96748"/>
                </a:lnTo>
                <a:lnTo>
                  <a:pt x="151123" y="103051"/>
                </a:lnTo>
                <a:lnTo>
                  <a:pt x="165425" y="106832"/>
                </a:lnTo>
                <a:lnTo>
                  <a:pt x="179729" y="109603"/>
                </a:lnTo>
                <a:lnTo>
                  <a:pt x="193001" y="112877"/>
                </a:lnTo>
                <a:lnTo>
                  <a:pt x="193001" y="134378"/>
                </a:lnTo>
                <a:lnTo>
                  <a:pt x="196448" y="140429"/>
                </a:lnTo>
                <a:lnTo>
                  <a:pt x="204031" y="142446"/>
                </a:lnTo>
                <a:lnTo>
                  <a:pt x="211614" y="140429"/>
                </a:lnTo>
                <a:lnTo>
                  <a:pt x="215061" y="134378"/>
                </a:lnTo>
                <a:lnTo>
                  <a:pt x="215061" y="112877"/>
                </a:lnTo>
                <a:lnTo>
                  <a:pt x="230743" y="109603"/>
                </a:lnTo>
                <a:lnTo>
                  <a:pt x="245389" y="106832"/>
                </a:lnTo>
                <a:lnTo>
                  <a:pt x="260035" y="103051"/>
                </a:lnTo>
                <a:lnTo>
                  <a:pt x="275716" y="96748"/>
                </a:lnTo>
                <a:close/>
              </a:path>
              <a:path w="419100" h="398145">
                <a:moveTo>
                  <a:pt x="215061" y="26873"/>
                </a:moveTo>
                <a:lnTo>
                  <a:pt x="193001" y="26873"/>
                </a:lnTo>
                <a:lnTo>
                  <a:pt x="193001" y="91376"/>
                </a:lnTo>
                <a:lnTo>
                  <a:pt x="215061" y="91376"/>
                </a:lnTo>
                <a:lnTo>
                  <a:pt x="215061" y="26873"/>
                </a:lnTo>
                <a:close/>
              </a:path>
              <a:path w="419100" h="398145">
                <a:moveTo>
                  <a:pt x="308800" y="80632"/>
                </a:moveTo>
                <a:lnTo>
                  <a:pt x="264693" y="80632"/>
                </a:lnTo>
                <a:lnTo>
                  <a:pt x="252282" y="84577"/>
                </a:lnTo>
                <a:lnTo>
                  <a:pt x="239872" y="88018"/>
                </a:lnTo>
                <a:lnTo>
                  <a:pt x="227465" y="90453"/>
                </a:lnTo>
                <a:lnTo>
                  <a:pt x="215061" y="91376"/>
                </a:lnTo>
                <a:lnTo>
                  <a:pt x="299574" y="91376"/>
                </a:lnTo>
                <a:lnTo>
                  <a:pt x="297776" y="86004"/>
                </a:lnTo>
                <a:lnTo>
                  <a:pt x="308800" y="80632"/>
                </a:lnTo>
                <a:close/>
              </a:path>
              <a:path w="419100" h="398145">
                <a:moveTo>
                  <a:pt x="137858" y="75247"/>
                </a:moveTo>
                <a:lnTo>
                  <a:pt x="88226" y="75247"/>
                </a:lnTo>
                <a:lnTo>
                  <a:pt x="93738" y="80632"/>
                </a:lnTo>
                <a:lnTo>
                  <a:pt x="137858" y="80632"/>
                </a:lnTo>
                <a:lnTo>
                  <a:pt x="137858" y="75247"/>
                </a:lnTo>
                <a:close/>
              </a:path>
              <a:path w="419100" h="398145">
                <a:moveTo>
                  <a:pt x="306548" y="26873"/>
                </a:moveTo>
                <a:lnTo>
                  <a:pt x="226085" y="26873"/>
                </a:lnTo>
                <a:lnTo>
                  <a:pt x="231597" y="32245"/>
                </a:lnTo>
                <a:lnTo>
                  <a:pt x="243058" y="38128"/>
                </a:lnTo>
                <a:lnTo>
                  <a:pt x="252968" y="47031"/>
                </a:lnTo>
                <a:lnTo>
                  <a:pt x="261843" y="57948"/>
                </a:lnTo>
                <a:lnTo>
                  <a:pt x="270205" y="69875"/>
                </a:lnTo>
                <a:lnTo>
                  <a:pt x="270205" y="75247"/>
                </a:lnTo>
                <a:lnTo>
                  <a:pt x="275716" y="80632"/>
                </a:lnTo>
                <a:lnTo>
                  <a:pt x="314324" y="80632"/>
                </a:lnTo>
                <a:lnTo>
                  <a:pt x="319836" y="75247"/>
                </a:lnTo>
                <a:lnTo>
                  <a:pt x="366894" y="75247"/>
                </a:lnTo>
                <a:lnTo>
                  <a:pt x="362754" y="69875"/>
                </a:lnTo>
                <a:lnTo>
                  <a:pt x="286740" y="69875"/>
                </a:lnTo>
                <a:lnTo>
                  <a:pt x="286740" y="59131"/>
                </a:lnTo>
                <a:lnTo>
                  <a:pt x="270205" y="43002"/>
                </a:lnTo>
                <a:lnTo>
                  <a:pt x="332300" y="43002"/>
                </a:lnTo>
                <a:lnTo>
                  <a:pt x="316471" y="31745"/>
                </a:lnTo>
                <a:lnTo>
                  <a:pt x="306548" y="26873"/>
                </a:lnTo>
                <a:close/>
              </a:path>
              <a:path w="419100" h="398145">
                <a:moveTo>
                  <a:pt x="161757" y="43002"/>
                </a:moveTo>
                <a:lnTo>
                  <a:pt x="137858" y="43002"/>
                </a:lnTo>
                <a:lnTo>
                  <a:pt x="121310" y="59131"/>
                </a:lnTo>
                <a:lnTo>
                  <a:pt x="121310" y="69875"/>
                </a:lnTo>
                <a:lnTo>
                  <a:pt x="137858" y="69875"/>
                </a:lnTo>
                <a:lnTo>
                  <a:pt x="146989" y="57948"/>
                </a:lnTo>
                <a:lnTo>
                  <a:pt x="157156" y="47031"/>
                </a:lnTo>
                <a:lnTo>
                  <a:pt x="161757" y="43002"/>
                </a:lnTo>
                <a:close/>
              </a:path>
              <a:path w="419100" h="398145">
                <a:moveTo>
                  <a:pt x="332300" y="43002"/>
                </a:moveTo>
                <a:lnTo>
                  <a:pt x="270205" y="43002"/>
                </a:lnTo>
                <a:lnTo>
                  <a:pt x="281661" y="47031"/>
                </a:lnTo>
                <a:lnTo>
                  <a:pt x="291569" y="51061"/>
                </a:lnTo>
                <a:lnTo>
                  <a:pt x="300444" y="55094"/>
                </a:lnTo>
                <a:lnTo>
                  <a:pt x="308800" y="59131"/>
                </a:lnTo>
                <a:lnTo>
                  <a:pt x="297776" y="69875"/>
                </a:lnTo>
                <a:lnTo>
                  <a:pt x="362754" y="69875"/>
                </a:lnTo>
                <a:lnTo>
                  <a:pt x="347408" y="53746"/>
                </a:lnTo>
                <a:lnTo>
                  <a:pt x="332300" y="43002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53461" y="1597913"/>
            <a:ext cx="1113473" cy="0"/>
          </a:xfrm>
          <a:custGeom>
            <a:avLst/>
            <a:gdLst/>
            <a:ahLst/>
            <a:cxnLst/>
            <a:rect l="l" t="t" r="r" b="b"/>
            <a:pathLst>
              <a:path w="1484629">
                <a:moveTo>
                  <a:pt x="1484376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2524889" y="1569343"/>
            <a:ext cx="57150" cy="5715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097" y="0"/>
                </a:moveTo>
                <a:lnTo>
                  <a:pt x="23266" y="2993"/>
                </a:lnTo>
                <a:lnTo>
                  <a:pt x="11154" y="11158"/>
                </a:lnTo>
                <a:lnTo>
                  <a:pt x="2990" y="23268"/>
                </a:lnTo>
                <a:lnTo>
                  <a:pt x="0" y="38100"/>
                </a:lnTo>
                <a:lnTo>
                  <a:pt x="2998" y="52931"/>
                </a:lnTo>
                <a:lnTo>
                  <a:pt x="11165" y="65041"/>
                </a:lnTo>
                <a:lnTo>
                  <a:pt x="23276" y="73206"/>
                </a:lnTo>
                <a:lnTo>
                  <a:pt x="38097" y="76200"/>
                </a:lnTo>
                <a:lnTo>
                  <a:pt x="52931" y="73204"/>
                </a:lnTo>
                <a:lnTo>
                  <a:pt x="65043" y="65035"/>
                </a:lnTo>
                <a:lnTo>
                  <a:pt x="73205" y="52920"/>
                </a:lnTo>
                <a:lnTo>
                  <a:pt x="76194" y="38087"/>
                </a:lnTo>
                <a:lnTo>
                  <a:pt x="73199" y="23263"/>
                </a:lnTo>
                <a:lnTo>
                  <a:pt x="65036" y="11156"/>
                </a:lnTo>
                <a:lnTo>
                  <a:pt x="52927" y="2993"/>
                </a:lnTo>
                <a:lnTo>
                  <a:pt x="38097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500883" y="3185541"/>
            <a:ext cx="421005" cy="0"/>
          </a:xfrm>
          <a:custGeom>
            <a:avLst/>
            <a:gdLst/>
            <a:ahLst/>
            <a:cxnLst/>
            <a:rect l="l" t="t" r="r" b="b"/>
            <a:pathLst>
              <a:path w="561339">
                <a:moveTo>
                  <a:pt x="560831" y="0"/>
                </a:moveTo>
                <a:lnTo>
                  <a:pt x="0" y="0"/>
                </a:lnTo>
              </a:path>
            </a:pathLst>
          </a:custGeom>
          <a:ln w="12700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472308" y="3156963"/>
            <a:ext cx="57150" cy="5715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68" y="2995"/>
                </a:lnTo>
                <a:lnTo>
                  <a:pt x="11158" y="11164"/>
                </a:lnTo>
                <a:lnTo>
                  <a:pt x="2993" y="23279"/>
                </a:lnTo>
                <a:lnTo>
                  <a:pt x="0" y="38112"/>
                </a:lnTo>
                <a:lnTo>
                  <a:pt x="2993" y="52936"/>
                </a:lnTo>
                <a:lnTo>
                  <a:pt x="11158" y="65043"/>
                </a:lnTo>
                <a:lnTo>
                  <a:pt x="23268" y="73206"/>
                </a:lnTo>
                <a:lnTo>
                  <a:pt x="38100" y="76199"/>
                </a:lnTo>
                <a:lnTo>
                  <a:pt x="52931" y="73206"/>
                </a:lnTo>
                <a:lnTo>
                  <a:pt x="65041" y="65041"/>
                </a:lnTo>
                <a:lnTo>
                  <a:pt x="73206" y="52931"/>
                </a:lnTo>
                <a:lnTo>
                  <a:pt x="76200" y="38099"/>
                </a:lnTo>
                <a:lnTo>
                  <a:pt x="73206" y="23268"/>
                </a:lnTo>
                <a:lnTo>
                  <a:pt x="65041" y="11158"/>
                </a:lnTo>
                <a:lnTo>
                  <a:pt x="52931" y="2993"/>
                </a:lnTo>
                <a:lnTo>
                  <a:pt x="38100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466969" y="2277999"/>
            <a:ext cx="1132999" cy="0"/>
          </a:xfrm>
          <a:custGeom>
            <a:avLst/>
            <a:gdLst/>
            <a:ahLst/>
            <a:cxnLst/>
            <a:rect l="l" t="t" r="r" b="b"/>
            <a:pathLst>
              <a:path w="1510665">
                <a:moveTo>
                  <a:pt x="0" y="0"/>
                </a:moveTo>
                <a:lnTo>
                  <a:pt x="1510284" y="0"/>
                </a:lnTo>
              </a:path>
            </a:pathLst>
          </a:custGeom>
          <a:ln w="12700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571106" y="2249426"/>
            <a:ext cx="57150" cy="5715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68" y="2993"/>
                </a:lnTo>
                <a:lnTo>
                  <a:pt x="11158" y="11158"/>
                </a:lnTo>
                <a:lnTo>
                  <a:pt x="2993" y="23268"/>
                </a:lnTo>
                <a:lnTo>
                  <a:pt x="0" y="38100"/>
                </a:lnTo>
                <a:lnTo>
                  <a:pt x="2993" y="52931"/>
                </a:lnTo>
                <a:lnTo>
                  <a:pt x="11158" y="65041"/>
                </a:lnTo>
                <a:lnTo>
                  <a:pt x="23268" y="73206"/>
                </a:lnTo>
                <a:lnTo>
                  <a:pt x="38100" y="76200"/>
                </a:lnTo>
                <a:lnTo>
                  <a:pt x="52931" y="73204"/>
                </a:lnTo>
                <a:lnTo>
                  <a:pt x="65041" y="65035"/>
                </a:lnTo>
                <a:lnTo>
                  <a:pt x="73206" y="52920"/>
                </a:lnTo>
                <a:lnTo>
                  <a:pt x="76200" y="38087"/>
                </a:lnTo>
                <a:lnTo>
                  <a:pt x="73206" y="23263"/>
                </a:lnTo>
                <a:lnTo>
                  <a:pt x="65041" y="11156"/>
                </a:lnTo>
                <a:lnTo>
                  <a:pt x="52931" y="2993"/>
                </a:lnTo>
                <a:lnTo>
                  <a:pt x="38100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797171" y="3835908"/>
            <a:ext cx="1132999" cy="0"/>
          </a:xfrm>
          <a:custGeom>
            <a:avLst/>
            <a:gdLst/>
            <a:ahLst/>
            <a:cxnLst/>
            <a:rect l="l" t="t" r="r" b="b"/>
            <a:pathLst>
              <a:path w="1510665">
                <a:moveTo>
                  <a:pt x="0" y="0"/>
                </a:moveTo>
                <a:lnTo>
                  <a:pt x="1510284" y="0"/>
                </a:lnTo>
              </a:path>
            </a:pathLst>
          </a:custGeom>
          <a:ln w="12700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901308" y="3807337"/>
            <a:ext cx="57150" cy="57150"/>
          </a:xfrm>
          <a:custGeom>
            <a:avLst/>
            <a:gdLst/>
            <a:ahLst/>
            <a:cxnLst/>
            <a:rect l="l" t="t" r="r" b="b"/>
            <a:pathLst>
              <a:path w="76200" h="76200">
                <a:moveTo>
                  <a:pt x="38100" y="0"/>
                </a:moveTo>
                <a:lnTo>
                  <a:pt x="23268" y="2993"/>
                </a:lnTo>
                <a:lnTo>
                  <a:pt x="11158" y="11158"/>
                </a:lnTo>
                <a:lnTo>
                  <a:pt x="2993" y="23268"/>
                </a:lnTo>
                <a:lnTo>
                  <a:pt x="0" y="38099"/>
                </a:lnTo>
                <a:lnTo>
                  <a:pt x="2993" y="52931"/>
                </a:lnTo>
                <a:lnTo>
                  <a:pt x="11158" y="65041"/>
                </a:lnTo>
                <a:lnTo>
                  <a:pt x="23268" y="73206"/>
                </a:lnTo>
                <a:lnTo>
                  <a:pt x="38100" y="76199"/>
                </a:lnTo>
                <a:lnTo>
                  <a:pt x="52931" y="73204"/>
                </a:lnTo>
                <a:lnTo>
                  <a:pt x="65041" y="65035"/>
                </a:lnTo>
                <a:lnTo>
                  <a:pt x="73206" y="52920"/>
                </a:lnTo>
                <a:lnTo>
                  <a:pt x="76200" y="38087"/>
                </a:lnTo>
                <a:lnTo>
                  <a:pt x="73206" y="23263"/>
                </a:lnTo>
                <a:lnTo>
                  <a:pt x="65041" y="11156"/>
                </a:lnTo>
                <a:lnTo>
                  <a:pt x="52931" y="2993"/>
                </a:lnTo>
                <a:lnTo>
                  <a:pt x="38100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1816" y="1441382"/>
            <a:ext cx="1619250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dirty="0">
                <a:solidFill>
                  <a:srgbClr val="32859A"/>
                </a:solidFill>
                <a:latin typeface="微软雅黑"/>
                <a:cs typeface="微软雅黑"/>
              </a:rPr>
              <a:t>了解本专业概况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0882" y="2845443"/>
            <a:ext cx="184785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defTabSz="685800">
              <a:spcBef>
                <a:spcPts val="75"/>
              </a:spcBef>
            </a:pPr>
            <a:r>
              <a:rPr b="1" dirty="0">
                <a:solidFill>
                  <a:srgbClr val="32859A"/>
                </a:solidFill>
                <a:latin typeface="微软雅黑"/>
                <a:cs typeface="微软雅黑"/>
              </a:rPr>
              <a:t>使学生明确本专业 对自己的要求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742937" y="2100665"/>
            <a:ext cx="2076450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b="1" dirty="0">
                <a:solidFill>
                  <a:srgbClr val="32859A"/>
                </a:solidFill>
                <a:latin typeface="微软雅黑"/>
                <a:cs typeface="微软雅黑"/>
              </a:rPr>
              <a:t>进一步激发学生需求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90411" y="3548159"/>
            <a:ext cx="184785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defTabSz="685800">
              <a:spcBef>
                <a:spcPts val="75"/>
              </a:spcBef>
            </a:pPr>
            <a:r>
              <a:rPr b="1" dirty="0">
                <a:solidFill>
                  <a:srgbClr val="32859A"/>
                </a:solidFill>
                <a:latin typeface="微软雅黑"/>
                <a:cs typeface="微软雅黑"/>
              </a:rPr>
              <a:t>引导学生向更深的 专业领域迈进</a:t>
            </a:r>
            <a:endParaRPr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2121408" y="642938"/>
            <a:ext cx="4899660" cy="3794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一、课程设置的理由：</a:t>
            </a:r>
            <a:r>
              <a:rPr spc="-11" dirty="0"/>
              <a:t>培</a:t>
            </a:r>
            <a:r>
              <a:rPr dirty="0"/>
              <a:t>养专</a:t>
            </a:r>
            <a:r>
              <a:rPr spc="-11" dirty="0"/>
              <a:t>业</a:t>
            </a:r>
            <a:r>
              <a:rPr dirty="0"/>
              <a:t>意识</a:t>
            </a:r>
          </a:p>
        </p:txBody>
      </p:sp>
    </p:spTree>
    <p:extLst>
      <p:ext uri="{BB962C8B-B14F-4D97-AF65-F5344CB8AC3E}">
        <p14:creationId xmlns:p14="http://schemas.microsoft.com/office/powerpoint/2010/main" val="255780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51660" y="1155574"/>
            <a:ext cx="1841372" cy="1841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1917954" y="1221866"/>
            <a:ext cx="1708785" cy="1708785"/>
          </a:xfrm>
          <a:custGeom>
            <a:avLst/>
            <a:gdLst/>
            <a:ahLst/>
            <a:cxnLst/>
            <a:rect l="l" t="t" r="r" b="b"/>
            <a:pathLst>
              <a:path w="2278379" h="2278379">
                <a:moveTo>
                  <a:pt x="1139190" y="0"/>
                </a:moveTo>
                <a:lnTo>
                  <a:pt x="1091034" y="999"/>
                </a:lnTo>
                <a:lnTo>
                  <a:pt x="1043389" y="3971"/>
                </a:lnTo>
                <a:lnTo>
                  <a:pt x="996292" y="8875"/>
                </a:lnTo>
                <a:lnTo>
                  <a:pt x="949784" y="15673"/>
                </a:lnTo>
                <a:lnTo>
                  <a:pt x="903903" y="24325"/>
                </a:lnTo>
                <a:lnTo>
                  <a:pt x="858691" y="34791"/>
                </a:lnTo>
                <a:lnTo>
                  <a:pt x="814186" y="47032"/>
                </a:lnTo>
                <a:lnTo>
                  <a:pt x="770427" y="61008"/>
                </a:lnTo>
                <a:lnTo>
                  <a:pt x="727455" y="76680"/>
                </a:lnTo>
                <a:lnTo>
                  <a:pt x="685308" y="94008"/>
                </a:lnTo>
                <a:lnTo>
                  <a:pt x="644027" y="112952"/>
                </a:lnTo>
                <a:lnTo>
                  <a:pt x="603650" y="133473"/>
                </a:lnTo>
                <a:lnTo>
                  <a:pt x="564218" y="155532"/>
                </a:lnTo>
                <a:lnTo>
                  <a:pt x="525770" y="179089"/>
                </a:lnTo>
                <a:lnTo>
                  <a:pt x="488345" y="204104"/>
                </a:lnTo>
                <a:lnTo>
                  <a:pt x="451984" y="230538"/>
                </a:lnTo>
                <a:lnTo>
                  <a:pt x="416725" y="258352"/>
                </a:lnTo>
                <a:lnTo>
                  <a:pt x="382608" y="287505"/>
                </a:lnTo>
                <a:lnTo>
                  <a:pt x="349672" y="317958"/>
                </a:lnTo>
                <a:lnTo>
                  <a:pt x="317958" y="349672"/>
                </a:lnTo>
                <a:lnTo>
                  <a:pt x="287505" y="382608"/>
                </a:lnTo>
                <a:lnTo>
                  <a:pt x="258352" y="416725"/>
                </a:lnTo>
                <a:lnTo>
                  <a:pt x="230538" y="451984"/>
                </a:lnTo>
                <a:lnTo>
                  <a:pt x="204104" y="488345"/>
                </a:lnTo>
                <a:lnTo>
                  <a:pt x="179089" y="525770"/>
                </a:lnTo>
                <a:lnTo>
                  <a:pt x="155532" y="564218"/>
                </a:lnTo>
                <a:lnTo>
                  <a:pt x="133473" y="603650"/>
                </a:lnTo>
                <a:lnTo>
                  <a:pt x="112952" y="644027"/>
                </a:lnTo>
                <a:lnTo>
                  <a:pt x="94008" y="685308"/>
                </a:lnTo>
                <a:lnTo>
                  <a:pt x="76680" y="727455"/>
                </a:lnTo>
                <a:lnTo>
                  <a:pt x="61008" y="770427"/>
                </a:lnTo>
                <a:lnTo>
                  <a:pt x="47032" y="814186"/>
                </a:lnTo>
                <a:lnTo>
                  <a:pt x="34791" y="858691"/>
                </a:lnTo>
                <a:lnTo>
                  <a:pt x="24325" y="903903"/>
                </a:lnTo>
                <a:lnTo>
                  <a:pt x="15673" y="949784"/>
                </a:lnTo>
                <a:lnTo>
                  <a:pt x="8875" y="996292"/>
                </a:lnTo>
                <a:lnTo>
                  <a:pt x="3971" y="1043389"/>
                </a:lnTo>
                <a:lnTo>
                  <a:pt x="999" y="1091034"/>
                </a:lnTo>
                <a:lnTo>
                  <a:pt x="0" y="1139189"/>
                </a:lnTo>
                <a:lnTo>
                  <a:pt x="999" y="1187345"/>
                </a:lnTo>
                <a:lnTo>
                  <a:pt x="3971" y="1234990"/>
                </a:lnTo>
                <a:lnTo>
                  <a:pt x="8875" y="1282087"/>
                </a:lnTo>
                <a:lnTo>
                  <a:pt x="15673" y="1328595"/>
                </a:lnTo>
                <a:lnTo>
                  <a:pt x="24325" y="1374476"/>
                </a:lnTo>
                <a:lnTo>
                  <a:pt x="34791" y="1419688"/>
                </a:lnTo>
                <a:lnTo>
                  <a:pt x="47032" y="1464193"/>
                </a:lnTo>
                <a:lnTo>
                  <a:pt x="61008" y="1507952"/>
                </a:lnTo>
                <a:lnTo>
                  <a:pt x="76680" y="1550924"/>
                </a:lnTo>
                <a:lnTo>
                  <a:pt x="94008" y="1593071"/>
                </a:lnTo>
                <a:lnTo>
                  <a:pt x="112952" y="1634352"/>
                </a:lnTo>
                <a:lnTo>
                  <a:pt x="133473" y="1674729"/>
                </a:lnTo>
                <a:lnTo>
                  <a:pt x="155532" y="1714161"/>
                </a:lnTo>
                <a:lnTo>
                  <a:pt x="179089" y="1752609"/>
                </a:lnTo>
                <a:lnTo>
                  <a:pt x="204104" y="1790034"/>
                </a:lnTo>
                <a:lnTo>
                  <a:pt x="230538" y="1826395"/>
                </a:lnTo>
                <a:lnTo>
                  <a:pt x="258352" y="1861654"/>
                </a:lnTo>
                <a:lnTo>
                  <a:pt x="287505" y="1895771"/>
                </a:lnTo>
                <a:lnTo>
                  <a:pt x="317958" y="1928707"/>
                </a:lnTo>
                <a:lnTo>
                  <a:pt x="349672" y="1960421"/>
                </a:lnTo>
                <a:lnTo>
                  <a:pt x="382608" y="1990874"/>
                </a:lnTo>
                <a:lnTo>
                  <a:pt x="416725" y="2020027"/>
                </a:lnTo>
                <a:lnTo>
                  <a:pt x="451984" y="2047841"/>
                </a:lnTo>
                <a:lnTo>
                  <a:pt x="488345" y="2074275"/>
                </a:lnTo>
                <a:lnTo>
                  <a:pt x="525770" y="2099290"/>
                </a:lnTo>
                <a:lnTo>
                  <a:pt x="564218" y="2122847"/>
                </a:lnTo>
                <a:lnTo>
                  <a:pt x="603650" y="2144906"/>
                </a:lnTo>
                <a:lnTo>
                  <a:pt x="644027" y="2165427"/>
                </a:lnTo>
                <a:lnTo>
                  <a:pt x="685308" y="2184371"/>
                </a:lnTo>
                <a:lnTo>
                  <a:pt x="727455" y="2201699"/>
                </a:lnTo>
                <a:lnTo>
                  <a:pt x="770427" y="2217371"/>
                </a:lnTo>
                <a:lnTo>
                  <a:pt x="814186" y="2231347"/>
                </a:lnTo>
                <a:lnTo>
                  <a:pt x="858691" y="2243588"/>
                </a:lnTo>
                <a:lnTo>
                  <a:pt x="903903" y="2254054"/>
                </a:lnTo>
                <a:lnTo>
                  <a:pt x="949784" y="2262706"/>
                </a:lnTo>
                <a:lnTo>
                  <a:pt x="996292" y="2269504"/>
                </a:lnTo>
                <a:lnTo>
                  <a:pt x="1043389" y="2274408"/>
                </a:lnTo>
                <a:lnTo>
                  <a:pt x="1091034" y="2277380"/>
                </a:lnTo>
                <a:lnTo>
                  <a:pt x="1139190" y="2278379"/>
                </a:lnTo>
                <a:lnTo>
                  <a:pt x="1187345" y="2277380"/>
                </a:lnTo>
                <a:lnTo>
                  <a:pt x="1234990" y="2274408"/>
                </a:lnTo>
                <a:lnTo>
                  <a:pt x="1282087" y="2269504"/>
                </a:lnTo>
                <a:lnTo>
                  <a:pt x="1328595" y="2262706"/>
                </a:lnTo>
                <a:lnTo>
                  <a:pt x="1374476" y="2254054"/>
                </a:lnTo>
                <a:lnTo>
                  <a:pt x="1419688" y="2243588"/>
                </a:lnTo>
                <a:lnTo>
                  <a:pt x="1464193" y="2231347"/>
                </a:lnTo>
                <a:lnTo>
                  <a:pt x="1507952" y="2217371"/>
                </a:lnTo>
                <a:lnTo>
                  <a:pt x="1550924" y="2201699"/>
                </a:lnTo>
                <a:lnTo>
                  <a:pt x="1593071" y="2184371"/>
                </a:lnTo>
                <a:lnTo>
                  <a:pt x="1634352" y="2165427"/>
                </a:lnTo>
                <a:lnTo>
                  <a:pt x="1674729" y="2144906"/>
                </a:lnTo>
                <a:lnTo>
                  <a:pt x="1714161" y="2122847"/>
                </a:lnTo>
                <a:lnTo>
                  <a:pt x="1752609" y="2099290"/>
                </a:lnTo>
                <a:lnTo>
                  <a:pt x="1790034" y="2074275"/>
                </a:lnTo>
                <a:lnTo>
                  <a:pt x="1826395" y="2047841"/>
                </a:lnTo>
                <a:lnTo>
                  <a:pt x="1861654" y="2020027"/>
                </a:lnTo>
                <a:lnTo>
                  <a:pt x="1895771" y="1990874"/>
                </a:lnTo>
                <a:lnTo>
                  <a:pt x="1928707" y="1960421"/>
                </a:lnTo>
                <a:lnTo>
                  <a:pt x="1960421" y="1928707"/>
                </a:lnTo>
                <a:lnTo>
                  <a:pt x="1990874" y="1895771"/>
                </a:lnTo>
                <a:lnTo>
                  <a:pt x="2020027" y="1861654"/>
                </a:lnTo>
                <a:lnTo>
                  <a:pt x="2047841" y="1826395"/>
                </a:lnTo>
                <a:lnTo>
                  <a:pt x="2074275" y="1790034"/>
                </a:lnTo>
                <a:lnTo>
                  <a:pt x="2099290" y="1752609"/>
                </a:lnTo>
                <a:lnTo>
                  <a:pt x="2122847" y="1714161"/>
                </a:lnTo>
                <a:lnTo>
                  <a:pt x="2144906" y="1674729"/>
                </a:lnTo>
                <a:lnTo>
                  <a:pt x="2165427" y="1634352"/>
                </a:lnTo>
                <a:lnTo>
                  <a:pt x="2184371" y="1593071"/>
                </a:lnTo>
                <a:lnTo>
                  <a:pt x="2201699" y="1550924"/>
                </a:lnTo>
                <a:lnTo>
                  <a:pt x="2217371" y="1507952"/>
                </a:lnTo>
                <a:lnTo>
                  <a:pt x="2231347" y="1464193"/>
                </a:lnTo>
                <a:lnTo>
                  <a:pt x="2243588" y="1419688"/>
                </a:lnTo>
                <a:lnTo>
                  <a:pt x="2254054" y="1374476"/>
                </a:lnTo>
                <a:lnTo>
                  <a:pt x="2262706" y="1328595"/>
                </a:lnTo>
                <a:lnTo>
                  <a:pt x="2269504" y="1282087"/>
                </a:lnTo>
                <a:lnTo>
                  <a:pt x="2274408" y="1234990"/>
                </a:lnTo>
                <a:lnTo>
                  <a:pt x="2277380" y="1187345"/>
                </a:lnTo>
                <a:lnTo>
                  <a:pt x="2278380" y="1139189"/>
                </a:lnTo>
                <a:lnTo>
                  <a:pt x="2277380" y="1091034"/>
                </a:lnTo>
                <a:lnTo>
                  <a:pt x="2274408" y="1043389"/>
                </a:lnTo>
                <a:lnTo>
                  <a:pt x="2269504" y="996292"/>
                </a:lnTo>
                <a:lnTo>
                  <a:pt x="2262706" y="949784"/>
                </a:lnTo>
                <a:lnTo>
                  <a:pt x="2254054" y="903903"/>
                </a:lnTo>
                <a:lnTo>
                  <a:pt x="2243588" y="858691"/>
                </a:lnTo>
                <a:lnTo>
                  <a:pt x="2231347" y="814186"/>
                </a:lnTo>
                <a:lnTo>
                  <a:pt x="2217371" y="770427"/>
                </a:lnTo>
                <a:lnTo>
                  <a:pt x="2201699" y="727455"/>
                </a:lnTo>
                <a:lnTo>
                  <a:pt x="2184371" y="685308"/>
                </a:lnTo>
                <a:lnTo>
                  <a:pt x="2165427" y="644027"/>
                </a:lnTo>
                <a:lnTo>
                  <a:pt x="2144906" y="603650"/>
                </a:lnTo>
                <a:lnTo>
                  <a:pt x="2122847" y="564218"/>
                </a:lnTo>
                <a:lnTo>
                  <a:pt x="2099290" y="525770"/>
                </a:lnTo>
                <a:lnTo>
                  <a:pt x="2074275" y="488345"/>
                </a:lnTo>
                <a:lnTo>
                  <a:pt x="2047841" y="451984"/>
                </a:lnTo>
                <a:lnTo>
                  <a:pt x="2020027" y="416725"/>
                </a:lnTo>
                <a:lnTo>
                  <a:pt x="1990874" y="382608"/>
                </a:lnTo>
                <a:lnTo>
                  <a:pt x="1960421" y="349672"/>
                </a:lnTo>
                <a:lnTo>
                  <a:pt x="1928707" y="317958"/>
                </a:lnTo>
                <a:lnTo>
                  <a:pt x="1895771" y="287505"/>
                </a:lnTo>
                <a:lnTo>
                  <a:pt x="1861654" y="258352"/>
                </a:lnTo>
                <a:lnTo>
                  <a:pt x="1826395" y="230538"/>
                </a:lnTo>
                <a:lnTo>
                  <a:pt x="1790034" y="204104"/>
                </a:lnTo>
                <a:lnTo>
                  <a:pt x="1752609" y="179089"/>
                </a:lnTo>
                <a:lnTo>
                  <a:pt x="1714161" y="155532"/>
                </a:lnTo>
                <a:lnTo>
                  <a:pt x="1674729" y="133473"/>
                </a:lnTo>
                <a:lnTo>
                  <a:pt x="1634352" y="112952"/>
                </a:lnTo>
                <a:lnTo>
                  <a:pt x="1593071" y="94008"/>
                </a:lnTo>
                <a:lnTo>
                  <a:pt x="1550924" y="76680"/>
                </a:lnTo>
                <a:lnTo>
                  <a:pt x="1507952" y="61008"/>
                </a:lnTo>
                <a:lnTo>
                  <a:pt x="1464193" y="47032"/>
                </a:lnTo>
                <a:lnTo>
                  <a:pt x="1419688" y="34791"/>
                </a:lnTo>
                <a:lnTo>
                  <a:pt x="1374476" y="24325"/>
                </a:lnTo>
                <a:lnTo>
                  <a:pt x="1328595" y="15673"/>
                </a:lnTo>
                <a:lnTo>
                  <a:pt x="1282087" y="8875"/>
                </a:lnTo>
                <a:lnTo>
                  <a:pt x="1234990" y="3971"/>
                </a:lnTo>
                <a:lnTo>
                  <a:pt x="1187345" y="999"/>
                </a:lnTo>
                <a:lnTo>
                  <a:pt x="1139190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45090" y="1558862"/>
            <a:ext cx="1052989" cy="102480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defTabSz="685800">
              <a:spcBef>
                <a:spcPts val="71"/>
              </a:spcBef>
            </a:pPr>
            <a:r>
              <a:rPr sz="6600" b="1" spc="-4" dirty="0">
                <a:solidFill>
                  <a:srgbClr val="FFFFFF"/>
                </a:solidFill>
                <a:latin typeface="微软雅黑"/>
                <a:cs typeface="微软雅黑"/>
              </a:rPr>
              <a:t>02</a:t>
            </a:r>
            <a:endParaRPr sz="66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87653" y="1704594"/>
            <a:ext cx="4206240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spc="-4" dirty="0"/>
              <a:t>课程主要内容与学时安排</a:t>
            </a:r>
            <a:endParaRPr sz="3000"/>
          </a:p>
        </p:txBody>
      </p:sp>
      <p:sp>
        <p:nvSpPr>
          <p:cNvPr id="6" name="object 6"/>
          <p:cNvSpPr/>
          <p:nvPr/>
        </p:nvSpPr>
        <p:spPr>
          <a:xfrm>
            <a:off x="4112514" y="2371725"/>
            <a:ext cx="3851434" cy="0"/>
          </a:xfrm>
          <a:custGeom>
            <a:avLst/>
            <a:gdLst/>
            <a:ahLst/>
            <a:cxnLst/>
            <a:rect l="l" t="t" r="r" b="b"/>
            <a:pathLst>
              <a:path w="5135245">
                <a:moveTo>
                  <a:pt x="0" y="0"/>
                </a:moveTo>
                <a:lnTo>
                  <a:pt x="5135245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0" y="3462147"/>
            <a:ext cx="6709505" cy="159971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8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2426" y="107251"/>
            <a:ext cx="2118836" cy="2404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500" b="0" dirty="0">
                <a:solidFill>
                  <a:srgbClr val="3E3E3E"/>
                </a:solidFill>
              </a:rPr>
              <a:t>课程主要内容与学时安排</a:t>
            </a:r>
            <a:endParaRPr sz="1500"/>
          </a:p>
        </p:txBody>
      </p:sp>
      <p:sp>
        <p:nvSpPr>
          <p:cNvPr id="3" name="object 3"/>
          <p:cNvSpPr txBox="1"/>
          <p:nvPr/>
        </p:nvSpPr>
        <p:spPr>
          <a:xfrm>
            <a:off x="3181351" y="795758"/>
            <a:ext cx="2766059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defTabSz="685800">
              <a:spcBef>
                <a:spcPts val="75"/>
              </a:spcBef>
            </a:pPr>
            <a:r>
              <a:rPr sz="2400" b="1" dirty="0">
                <a:solidFill>
                  <a:srgbClr val="32859A"/>
                </a:solidFill>
                <a:latin typeface="微软雅黑"/>
                <a:cs typeface="微软雅黑"/>
              </a:rPr>
              <a:t>物流学科的研究内容</a:t>
            </a:r>
            <a:endParaRPr sz="2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66953" y="1725931"/>
            <a:ext cx="3202685" cy="26346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4644580" y="1837372"/>
            <a:ext cx="3337560" cy="305276"/>
          </a:xfrm>
          <a:custGeom>
            <a:avLst/>
            <a:gdLst/>
            <a:ahLst/>
            <a:cxnLst/>
            <a:rect l="l" t="t" r="r" b="b"/>
            <a:pathLst>
              <a:path w="4450080" h="407035">
                <a:moveTo>
                  <a:pt x="2441905" y="333705"/>
                </a:moveTo>
                <a:lnTo>
                  <a:pt x="2008174" y="333705"/>
                </a:lnTo>
                <a:lnTo>
                  <a:pt x="2225040" y="406908"/>
                </a:lnTo>
                <a:lnTo>
                  <a:pt x="2441905" y="333705"/>
                </a:lnTo>
                <a:close/>
              </a:path>
              <a:path w="4450080" h="407035">
                <a:moveTo>
                  <a:pt x="2326767" y="302869"/>
                </a:moveTo>
                <a:lnTo>
                  <a:pt x="2123313" y="302869"/>
                </a:lnTo>
                <a:lnTo>
                  <a:pt x="2123313" y="333705"/>
                </a:lnTo>
                <a:lnTo>
                  <a:pt x="2326767" y="333705"/>
                </a:lnTo>
                <a:lnTo>
                  <a:pt x="2326767" y="302869"/>
                </a:lnTo>
                <a:close/>
              </a:path>
              <a:path w="4450080" h="407035">
                <a:moveTo>
                  <a:pt x="4450080" y="0"/>
                </a:moveTo>
                <a:lnTo>
                  <a:pt x="0" y="0"/>
                </a:lnTo>
                <a:lnTo>
                  <a:pt x="0" y="302869"/>
                </a:lnTo>
                <a:lnTo>
                  <a:pt x="4450080" y="302869"/>
                </a:lnTo>
                <a:lnTo>
                  <a:pt x="4450080" y="0"/>
                </a:lnTo>
                <a:close/>
              </a:path>
            </a:pathLst>
          </a:custGeom>
          <a:solidFill>
            <a:srgbClr val="666699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4644580" y="1837372"/>
            <a:ext cx="3337560" cy="305276"/>
          </a:xfrm>
          <a:custGeom>
            <a:avLst/>
            <a:gdLst/>
            <a:ahLst/>
            <a:cxnLst/>
            <a:rect l="l" t="t" r="r" b="b"/>
            <a:pathLst>
              <a:path w="4450080" h="407035">
                <a:moveTo>
                  <a:pt x="0" y="0"/>
                </a:moveTo>
                <a:lnTo>
                  <a:pt x="4450080" y="0"/>
                </a:lnTo>
                <a:lnTo>
                  <a:pt x="4450080" y="302869"/>
                </a:lnTo>
                <a:lnTo>
                  <a:pt x="2326767" y="302869"/>
                </a:lnTo>
                <a:lnTo>
                  <a:pt x="2326767" y="333705"/>
                </a:lnTo>
                <a:lnTo>
                  <a:pt x="2441905" y="333705"/>
                </a:lnTo>
                <a:lnTo>
                  <a:pt x="2225040" y="406908"/>
                </a:lnTo>
                <a:lnTo>
                  <a:pt x="2008174" y="333705"/>
                </a:lnTo>
                <a:lnTo>
                  <a:pt x="2123313" y="333705"/>
                </a:lnTo>
                <a:lnTo>
                  <a:pt x="2123313" y="302869"/>
                </a:lnTo>
                <a:lnTo>
                  <a:pt x="0" y="302869"/>
                </a:lnTo>
                <a:lnTo>
                  <a:pt x="0" y="0"/>
                </a:lnTo>
                <a:close/>
              </a:path>
            </a:pathLst>
          </a:custGeom>
          <a:ln w="1981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75453" y="1481329"/>
            <a:ext cx="1438275" cy="273368"/>
          </a:xfrm>
          <a:custGeom>
            <a:avLst/>
            <a:gdLst/>
            <a:ahLst/>
            <a:cxnLst/>
            <a:rect l="l" t="t" r="r" b="b"/>
            <a:pathLst>
              <a:path w="1917700" h="364489">
                <a:moveTo>
                  <a:pt x="1856486" y="0"/>
                </a:moveTo>
                <a:lnTo>
                  <a:pt x="60706" y="0"/>
                </a:lnTo>
                <a:lnTo>
                  <a:pt x="37076" y="4770"/>
                </a:lnTo>
                <a:lnTo>
                  <a:pt x="17780" y="17779"/>
                </a:lnTo>
                <a:lnTo>
                  <a:pt x="4770" y="37076"/>
                </a:lnTo>
                <a:lnTo>
                  <a:pt x="0" y="60705"/>
                </a:lnTo>
                <a:lnTo>
                  <a:pt x="0" y="303529"/>
                </a:lnTo>
                <a:lnTo>
                  <a:pt x="4770" y="327159"/>
                </a:lnTo>
                <a:lnTo>
                  <a:pt x="17780" y="346455"/>
                </a:lnTo>
                <a:lnTo>
                  <a:pt x="37076" y="359465"/>
                </a:lnTo>
                <a:lnTo>
                  <a:pt x="60706" y="364235"/>
                </a:lnTo>
                <a:lnTo>
                  <a:pt x="1856486" y="364235"/>
                </a:lnTo>
                <a:lnTo>
                  <a:pt x="1880115" y="359465"/>
                </a:lnTo>
                <a:lnTo>
                  <a:pt x="1899412" y="346455"/>
                </a:lnTo>
                <a:lnTo>
                  <a:pt x="1912421" y="327159"/>
                </a:lnTo>
                <a:lnTo>
                  <a:pt x="1917192" y="303529"/>
                </a:lnTo>
                <a:lnTo>
                  <a:pt x="1917192" y="60705"/>
                </a:lnTo>
                <a:lnTo>
                  <a:pt x="1912421" y="37076"/>
                </a:lnTo>
                <a:lnTo>
                  <a:pt x="1899412" y="17779"/>
                </a:lnTo>
                <a:lnTo>
                  <a:pt x="1880115" y="4770"/>
                </a:lnTo>
                <a:lnTo>
                  <a:pt x="1856486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4775453" y="1900810"/>
            <a:ext cx="1438275" cy="270986"/>
          </a:xfrm>
          <a:custGeom>
            <a:avLst/>
            <a:gdLst/>
            <a:ahLst/>
            <a:cxnLst/>
            <a:rect l="l" t="t" r="r" b="b"/>
            <a:pathLst>
              <a:path w="1917700" h="361314">
                <a:moveTo>
                  <a:pt x="1856994" y="0"/>
                </a:moveTo>
                <a:lnTo>
                  <a:pt x="60198" y="0"/>
                </a:lnTo>
                <a:lnTo>
                  <a:pt x="36765" y="4730"/>
                </a:lnTo>
                <a:lnTo>
                  <a:pt x="17630" y="17630"/>
                </a:lnTo>
                <a:lnTo>
                  <a:pt x="4730" y="36765"/>
                </a:lnTo>
                <a:lnTo>
                  <a:pt x="0" y="60198"/>
                </a:lnTo>
                <a:lnTo>
                  <a:pt x="0" y="300990"/>
                </a:lnTo>
                <a:lnTo>
                  <a:pt x="4730" y="324422"/>
                </a:lnTo>
                <a:lnTo>
                  <a:pt x="17630" y="343557"/>
                </a:lnTo>
                <a:lnTo>
                  <a:pt x="36765" y="356457"/>
                </a:lnTo>
                <a:lnTo>
                  <a:pt x="60198" y="361188"/>
                </a:lnTo>
                <a:lnTo>
                  <a:pt x="1856994" y="361188"/>
                </a:lnTo>
                <a:lnTo>
                  <a:pt x="1880426" y="356457"/>
                </a:lnTo>
                <a:lnTo>
                  <a:pt x="1899561" y="343557"/>
                </a:lnTo>
                <a:lnTo>
                  <a:pt x="1912461" y="324422"/>
                </a:lnTo>
                <a:lnTo>
                  <a:pt x="1917192" y="300990"/>
                </a:lnTo>
                <a:lnTo>
                  <a:pt x="1917192" y="60198"/>
                </a:lnTo>
                <a:lnTo>
                  <a:pt x="1912461" y="36765"/>
                </a:lnTo>
                <a:lnTo>
                  <a:pt x="1899561" y="17630"/>
                </a:lnTo>
                <a:lnTo>
                  <a:pt x="1880426" y="4730"/>
                </a:lnTo>
                <a:lnTo>
                  <a:pt x="1856994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75453" y="1900810"/>
            <a:ext cx="1438275" cy="270986"/>
          </a:xfrm>
          <a:custGeom>
            <a:avLst/>
            <a:gdLst/>
            <a:ahLst/>
            <a:cxnLst/>
            <a:rect l="l" t="t" r="r" b="b"/>
            <a:pathLst>
              <a:path w="1917700" h="361314">
                <a:moveTo>
                  <a:pt x="0" y="60198"/>
                </a:moveTo>
                <a:lnTo>
                  <a:pt x="4730" y="36765"/>
                </a:lnTo>
                <a:lnTo>
                  <a:pt x="17630" y="17630"/>
                </a:lnTo>
                <a:lnTo>
                  <a:pt x="36765" y="4730"/>
                </a:lnTo>
                <a:lnTo>
                  <a:pt x="60198" y="0"/>
                </a:lnTo>
                <a:lnTo>
                  <a:pt x="1856994" y="0"/>
                </a:lnTo>
                <a:lnTo>
                  <a:pt x="1880426" y="4730"/>
                </a:lnTo>
                <a:lnTo>
                  <a:pt x="1899561" y="17630"/>
                </a:lnTo>
                <a:lnTo>
                  <a:pt x="1912461" y="36765"/>
                </a:lnTo>
                <a:lnTo>
                  <a:pt x="1917192" y="60198"/>
                </a:lnTo>
                <a:lnTo>
                  <a:pt x="1917192" y="300990"/>
                </a:lnTo>
                <a:lnTo>
                  <a:pt x="1912461" y="324422"/>
                </a:lnTo>
                <a:lnTo>
                  <a:pt x="1899561" y="343557"/>
                </a:lnTo>
                <a:lnTo>
                  <a:pt x="1880426" y="356457"/>
                </a:lnTo>
                <a:lnTo>
                  <a:pt x="1856994" y="361188"/>
                </a:lnTo>
                <a:lnTo>
                  <a:pt x="60198" y="361188"/>
                </a:lnTo>
                <a:lnTo>
                  <a:pt x="36765" y="356457"/>
                </a:lnTo>
                <a:lnTo>
                  <a:pt x="17630" y="343557"/>
                </a:lnTo>
                <a:lnTo>
                  <a:pt x="4730" y="324422"/>
                </a:lnTo>
                <a:lnTo>
                  <a:pt x="0" y="300990"/>
                </a:lnTo>
                <a:lnTo>
                  <a:pt x="0" y="60198"/>
                </a:lnTo>
                <a:close/>
              </a:path>
            </a:pathLst>
          </a:custGeom>
          <a:ln w="6096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93736" y="1485630"/>
            <a:ext cx="1401604" cy="66364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 defTabSz="685800">
              <a:spcBef>
                <a:spcPts val="75"/>
              </a:spcBef>
              <a:tabLst>
                <a:tab pos="308610" algn="l"/>
                <a:tab pos="1382078" algn="l"/>
              </a:tabLst>
            </a:pPr>
            <a:r>
              <a:rPr sz="1500" u="sng" dirty="0">
                <a:solidFill>
                  <a:srgbClr val="FF6600"/>
                </a:solidFill>
                <a:latin typeface="Times New Roman"/>
                <a:cs typeface="Times New Roman"/>
              </a:rPr>
              <a:t> 	</a:t>
            </a:r>
            <a:r>
              <a:rPr sz="1500" b="1" u="sng" dirty="0">
                <a:solidFill>
                  <a:srgbClr val="FF6600"/>
                </a:solidFill>
                <a:latin typeface="微软雅黑"/>
                <a:cs typeface="微软雅黑"/>
              </a:rPr>
              <a:t>自然科学	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>
              <a:spcBef>
                <a:spcPts val="1493"/>
              </a:spcBef>
            </a:pPr>
            <a:r>
              <a:rPr sz="1500" b="1" dirty="0">
                <a:solidFill>
                  <a:srgbClr val="FF6600"/>
                </a:solidFill>
                <a:latin typeface="微软雅黑"/>
                <a:cs typeface="微软雅黑"/>
              </a:rPr>
              <a:t>社会科学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411087" y="1481329"/>
            <a:ext cx="1439228" cy="273368"/>
          </a:xfrm>
          <a:custGeom>
            <a:avLst/>
            <a:gdLst/>
            <a:ahLst/>
            <a:cxnLst/>
            <a:rect l="l" t="t" r="r" b="b"/>
            <a:pathLst>
              <a:path w="1918970" h="364489">
                <a:moveTo>
                  <a:pt x="1858010" y="0"/>
                </a:moveTo>
                <a:lnTo>
                  <a:pt x="60706" y="0"/>
                </a:lnTo>
                <a:lnTo>
                  <a:pt x="37076" y="4770"/>
                </a:lnTo>
                <a:lnTo>
                  <a:pt x="17780" y="17779"/>
                </a:lnTo>
                <a:lnTo>
                  <a:pt x="4770" y="37076"/>
                </a:lnTo>
                <a:lnTo>
                  <a:pt x="0" y="60705"/>
                </a:lnTo>
                <a:lnTo>
                  <a:pt x="0" y="303529"/>
                </a:lnTo>
                <a:lnTo>
                  <a:pt x="4770" y="327159"/>
                </a:lnTo>
                <a:lnTo>
                  <a:pt x="17780" y="346455"/>
                </a:lnTo>
                <a:lnTo>
                  <a:pt x="37076" y="359465"/>
                </a:lnTo>
                <a:lnTo>
                  <a:pt x="60706" y="364235"/>
                </a:lnTo>
                <a:lnTo>
                  <a:pt x="1858010" y="364235"/>
                </a:lnTo>
                <a:lnTo>
                  <a:pt x="1881639" y="359465"/>
                </a:lnTo>
                <a:lnTo>
                  <a:pt x="1900936" y="346455"/>
                </a:lnTo>
                <a:lnTo>
                  <a:pt x="1913945" y="327159"/>
                </a:lnTo>
                <a:lnTo>
                  <a:pt x="1918716" y="303529"/>
                </a:lnTo>
                <a:lnTo>
                  <a:pt x="1918716" y="60705"/>
                </a:lnTo>
                <a:lnTo>
                  <a:pt x="1913945" y="37076"/>
                </a:lnTo>
                <a:lnTo>
                  <a:pt x="1900936" y="17779"/>
                </a:lnTo>
                <a:lnTo>
                  <a:pt x="1881639" y="4770"/>
                </a:lnTo>
                <a:lnTo>
                  <a:pt x="1858010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411087" y="1900810"/>
            <a:ext cx="1439228" cy="270986"/>
          </a:xfrm>
          <a:custGeom>
            <a:avLst/>
            <a:gdLst/>
            <a:ahLst/>
            <a:cxnLst/>
            <a:rect l="l" t="t" r="r" b="b"/>
            <a:pathLst>
              <a:path w="1918970" h="361314">
                <a:moveTo>
                  <a:pt x="1858518" y="0"/>
                </a:moveTo>
                <a:lnTo>
                  <a:pt x="60198" y="0"/>
                </a:lnTo>
                <a:lnTo>
                  <a:pt x="36765" y="4730"/>
                </a:lnTo>
                <a:lnTo>
                  <a:pt x="17630" y="17630"/>
                </a:lnTo>
                <a:lnTo>
                  <a:pt x="4730" y="36765"/>
                </a:lnTo>
                <a:lnTo>
                  <a:pt x="0" y="60198"/>
                </a:lnTo>
                <a:lnTo>
                  <a:pt x="0" y="300990"/>
                </a:lnTo>
                <a:lnTo>
                  <a:pt x="4730" y="324422"/>
                </a:lnTo>
                <a:lnTo>
                  <a:pt x="17630" y="343557"/>
                </a:lnTo>
                <a:lnTo>
                  <a:pt x="36765" y="356457"/>
                </a:lnTo>
                <a:lnTo>
                  <a:pt x="60198" y="361188"/>
                </a:lnTo>
                <a:lnTo>
                  <a:pt x="1858518" y="361188"/>
                </a:lnTo>
                <a:lnTo>
                  <a:pt x="1881950" y="356457"/>
                </a:lnTo>
                <a:lnTo>
                  <a:pt x="1901085" y="343557"/>
                </a:lnTo>
                <a:lnTo>
                  <a:pt x="1913985" y="324422"/>
                </a:lnTo>
                <a:lnTo>
                  <a:pt x="1918716" y="300990"/>
                </a:lnTo>
                <a:lnTo>
                  <a:pt x="1918716" y="60198"/>
                </a:lnTo>
                <a:lnTo>
                  <a:pt x="1913985" y="36765"/>
                </a:lnTo>
                <a:lnTo>
                  <a:pt x="1901085" y="17630"/>
                </a:lnTo>
                <a:lnTo>
                  <a:pt x="1881950" y="4730"/>
                </a:lnTo>
                <a:lnTo>
                  <a:pt x="1858518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411087" y="1900810"/>
            <a:ext cx="1439228" cy="270986"/>
          </a:xfrm>
          <a:custGeom>
            <a:avLst/>
            <a:gdLst/>
            <a:ahLst/>
            <a:cxnLst/>
            <a:rect l="l" t="t" r="r" b="b"/>
            <a:pathLst>
              <a:path w="1918970" h="361314">
                <a:moveTo>
                  <a:pt x="0" y="60198"/>
                </a:moveTo>
                <a:lnTo>
                  <a:pt x="4730" y="36765"/>
                </a:lnTo>
                <a:lnTo>
                  <a:pt x="17630" y="17630"/>
                </a:lnTo>
                <a:lnTo>
                  <a:pt x="36765" y="4730"/>
                </a:lnTo>
                <a:lnTo>
                  <a:pt x="60198" y="0"/>
                </a:lnTo>
                <a:lnTo>
                  <a:pt x="1858518" y="0"/>
                </a:lnTo>
                <a:lnTo>
                  <a:pt x="1881950" y="4730"/>
                </a:lnTo>
                <a:lnTo>
                  <a:pt x="1901085" y="17630"/>
                </a:lnTo>
                <a:lnTo>
                  <a:pt x="1913985" y="36765"/>
                </a:lnTo>
                <a:lnTo>
                  <a:pt x="1918716" y="60198"/>
                </a:lnTo>
                <a:lnTo>
                  <a:pt x="1918716" y="300990"/>
                </a:lnTo>
                <a:lnTo>
                  <a:pt x="1913985" y="324422"/>
                </a:lnTo>
                <a:lnTo>
                  <a:pt x="1901085" y="343557"/>
                </a:lnTo>
                <a:lnTo>
                  <a:pt x="1881950" y="356457"/>
                </a:lnTo>
                <a:lnTo>
                  <a:pt x="1858518" y="361188"/>
                </a:lnTo>
                <a:lnTo>
                  <a:pt x="60198" y="361188"/>
                </a:lnTo>
                <a:lnTo>
                  <a:pt x="36765" y="356457"/>
                </a:lnTo>
                <a:lnTo>
                  <a:pt x="17630" y="343557"/>
                </a:lnTo>
                <a:lnTo>
                  <a:pt x="4730" y="324422"/>
                </a:lnTo>
                <a:lnTo>
                  <a:pt x="0" y="300990"/>
                </a:lnTo>
                <a:lnTo>
                  <a:pt x="0" y="60198"/>
                </a:lnTo>
                <a:close/>
              </a:path>
            </a:pathLst>
          </a:custGeom>
          <a:ln w="6096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429370" y="1485630"/>
            <a:ext cx="1402556" cy="66364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 defTabSz="685800">
              <a:spcBef>
                <a:spcPts val="75"/>
              </a:spcBef>
              <a:tabLst>
                <a:tab pos="309563" algn="l"/>
                <a:tab pos="1383029" algn="l"/>
              </a:tabLst>
            </a:pPr>
            <a:r>
              <a:rPr sz="1500" u="sng" dirty="0">
                <a:solidFill>
                  <a:srgbClr val="FF6600"/>
                </a:solidFill>
                <a:latin typeface="Times New Roman"/>
                <a:cs typeface="Times New Roman"/>
              </a:rPr>
              <a:t> 	</a:t>
            </a:r>
            <a:r>
              <a:rPr sz="1500" b="1" u="sng" dirty="0">
                <a:solidFill>
                  <a:srgbClr val="FF6600"/>
                </a:solidFill>
                <a:latin typeface="微软雅黑"/>
                <a:cs typeface="微软雅黑"/>
              </a:rPr>
              <a:t>技术科学	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>
              <a:spcBef>
                <a:spcPts val="1493"/>
              </a:spcBef>
            </a:pPr>
            <a:r>
              <a:rPr sz="1500" b="1" dirty="0">
                <a:solidFill>
                  <a:srgbClr val="FF6600"/>
                </a:solidFill>
                <a:latin typeface="微软雅黑"/>
                <a:cs typeface="微软雅黑"/>
              </a:rPr>
              <a:t>经济学</a:t>
            </a:r>
            <a:endParaRPr sz="15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35876" y="2661256"/>
            <a:ext cx="1923098" cy="357188"/>
          </a:xfrm>
          <a:custGeom>
            <a:avLst/>
            <a:gdLst/>
            <a:ahLst/>
            <a:cxnLst/>
            <a:rect l="l" t="t" r="r" b="b"/>
            <a:pathLst>
              <a:path w="2564129" h="476250">
                <a:moveTo>
                  <a:pt x="0" y="0"/>
                </a:moveTo>
                <a:lnTo>
                  <a:pt x="2563952" y="0"/>
                </a:lnTo>
                <a:lnTo>
                  <a:pt x="2563952" y="476072"/>
                </a:lnTo>
                <a:lnTo>
                  <a:pt x="0" y="476072"/>
                </a:lnTo>
                <a:lnTo>
                  <a:pt x="0" y="0"/>
                </a:lnTo>
                <a:close/>
              </a:path>
            </a:pathLst>
          </a:custGeom>
          <a:solidFill>
            <a:srgbClr val="CCFFC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238369" y="2563750"/>
            <a:ext cx="2118360" cy="97631"/>
          </a:xfrm>
          <a:custGeom>
            <a:avLst/>
            <a:gdLst/>
            <a:ahLst/>
            <a:cxnLst/>
            <a:rect l="l" t="t" r="r" b="b"/>
            <a:pathLst>
              <a:path w="2824479" h="130175">
                <a:moveTo>
                  <a:pt x="2823972" y="0"/>
                </a:moveTo>
                <a:lnTo>
                  <a:pt x="0" y="0"/>
                </a:lnTo>
                <a:lnTo>
                  <a:pt x="130009" y="130009"/>
                </a:lnTo>
                <a:lnTo>
                  <a:pt x="2693962" y="130009"/>
                </a:lnTo>
                <a:lnTo>
                  <a:pt x="2823972" y="0"/>
                </a:lnTo>
                <a:close/>
              </a:path>
            </a:pathLst>
          </a:custGeom>
          <a:solidFill>
            <a:srgbClr val="D6FFD6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238369" y="3018311"/>
            <a:ext cx="2118360" cy="97631"/>
          </a:xfrm>
          <a:custGeom>
            <a:avLst/>
            <a:gdLst/>
            <a:ahLst/>
            <a:cxnLst/>
            <a:rect l="l" t="t" r="r" b="b"/>
            <a:pathLst>
              <a:path w="2824479" h="130175">
                <a:moveTo>
                  <a:pt x="2693962" y="0"/>
                </a:moveTo>
                <a:lnTo>
                  <a:pt x="130009" y="0"/>
                </a:lnTo>
                <a:lnTo>
                  <a:pt x="0" y="130009"/>
                </a:lnTo>
                <a:lnTo>
                  <a:pt x="2823972" y="130009"/>
                </a:lnTo>
                <a:lnTo>
                  <a:pt x="2693962" y="0"/>
                </a:lnTo>
                <a:close/>
              </a:path>
            </a:pathLst>
          </a:custGeom>
          <a:solidFill>
            <a:srgbClr val="A4CDA4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5238370" y="2563749"/>
            <a:ext cx="97631" cy="552450"/>
          </a:xfrm>
          <a:custGeom>
            <a:avLst/>
            <a:gdLst/>
            <a:ahLst/>
            <a:cxnLst/>
            <a:rect l="l" t="t" r="r" b="b"/>
            <a:pathLst>
              <a:path w="130175" h="736600">
                <a:moveTo>
                  <a:pt x="0" y="0"/>
                </a:moveTo>
                <a:lnTo>
                  <a:pt x="0" y="736092"/>
                </a:lnTo>
                <a:lnTo>
                  <a:pt x="130009" y="606082"/>
                </a:lnTo>
                <a:lnTo>
                  <a:pt x="130009" y="130009"/>
                </a:lnTo>
                <a:lnTo>
                  <a:pt x="0" y="0"/>
                </a:lnTo>
                <a:close/>
              </a:path>
            </a:pathLst>
          </a:custGeom>
          <a:solidFill>
            <a:srgbClr val="E0FFE0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258840" y="2563749"/>
            <a:ext cx="97631" cy="552450"/>
          </a:xfrm>
          <a:custGeom>
            <a:avLst/>
            <a:gdLst/>
            <a:ahLst/>
            <a:cxnLst/>
            <a:rect l="l" t="t" r="r" b="b"/>
            <a:pathLst>
              <a:path w="130175" h="736600">
                <a:moveTo>
                  <a:pt x="130009" y="0"/>
                </a:moveTo>
                <a:lnTo>
                  <a:pt x="0" y="130009"/>
                </a:lnTo>
                <a:lnTo>
                  <a:pt x="0" y="606082"/>
                </a:lnTo>
                <a:lnTo>
                  <a:pt x="130009" y="736092"/>
                </a:lnTo>
                <a:lnTo>
                  <a:pt x="130009" y="0"/>
                </a:lnTo>
                <a:close/>
              </a:path>
            </a:pathLst>
          </a:custGeom>
          <a:solidFill>
            <a:srgbClr val="7A997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335876" y="2661256"/>
            <a:ext cx="1923098" cy="357188"/>
          </a:xfrm>
          <a:custGeom>
            <a:avLst/>
            <a:gdLst/>
            <a:ahLst/>
            <a:cxnLst/>
            <a:rect l="l" t="t" r="r" b="b"/>
            <a:pathLst>
              <a:path w="2564129" h="476250">
                <a:moveTo>
                  <a:pt x="0" y="0"/>
                </a:moveTo>
                <a:lnTo>
                  <a:pt x="2563952" y="0"/>
                </a:lnTo>
                <a:lnTo>
                  <a:pt x="2563952" y="476072"/>
                </a:lnTo>
                <a:lnTo>
                  <a:pt x="0" y="476072"/>
                </a:lnTo>
                <a:lnTo>
                  <a:pt x="0" y="0"/>
                </a:lnTo>
                <a:close/>
              </a:path>
            </a:pathLst>
          </a:custGeom>
          <a:ln w="1219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5238370" y="2563750"/>
            <a:ext cx="97631" cy="97631"/>
          </a:xfrm>
          <a:custGeom>
            <a:avLst/>
            <a:gdLst/>
            <a:ahLst/>
            <a:cxnLst/>
            <a:rect l="l" t="t" r="r" b="b"/>
            <a:pathLst>
              <a:path w="130175" h="130175">
                <a:moveTo>
                  <a:pt x="0" y="0"/>
                </a:moveTo>
                <a:lnTo>
                  <a:pt x="130009" y="130009"/>
                </a:lnTo>
              </a:path>
            </a:pathLst>
          </a:custGeom>
          <a:ln w="1219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238370" y="3018311"/>
            <a:ext cx="97631" cy="97631"/>
          </a:xfrm>
          <a:custGeom>
            <a:avLst/>
            <a:gdLst/>
            <a:ahLst/>
            <a:cxnLst/>
            <a:rect l="l" t="t" r="r" b="b"/>
            <a:pathLst>
              <a:path w="130175" h="130175">
                <a:moveTo>
                  <a:pt x="0" y="130009"/>
                </a:moveTo>
                <a:lnTo>
                  <a:pt x="130009" y="0"/>
                </a:lnTo>
              </a:path>
            </a:pathLst>
          </a:custGeom>
          <a:ln w="1219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258841" y="2563750"/>
            <a:ext cx="97631" cy="97631"/>
          </a:xfrm>
          <a:custGeom>
            <a:avLst/>
            <a:gdLst/>
            <a:ahLst/>
            <a:cxnLst/>
            <a:rect l="l" t="t" r="r" b="b"/>
            <a:pathLst>
              <a:path w="130175" h="130175">
                <a:moveTo>
                  <a:pt x="130009" y="0"/>
                </a:moveTo>
                <a:lnTo>
                  <a:pt x="0" y="130009"/>
                </a:lnTo>
              </a:path>
            </a:pathLst>
          </a:custGeom>
          <a:ln w="1219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258841" y="3018311"/>
            <a:ext cx="97631" cy="97631"/>
          </a:xfrm>
          <a:custGeom>
            <a:avLst/>
            <a:gdLst/>
            <a:ahLst/>
            <a:cxnLst/>
            <a:rect l="l" t="t" r="r" b="b"/>
            <a:pathLst>
              <a:path w="130175" h="130175">
                <a:moveTo>
                  <a:pt x="130009" y="130009"/>
                </a:moveTo>
                <a:lnTo>
                  <a:pt x="0" y="0"/>
                </a:lnTo>
              </a:path>
            </a:pathLst>
          </a:custGeom>
          <a:ln w="12192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38369" y="2563749"/>
            <a:ext cx="2118360" cy="447238"/>
          </a:xfrm>
          <a:prstGeom prst="rect">
            <a:avLst/>
          </a:prstGeom>
          <a:ln w="12192">
            <a:solidFill>
              <a:srgbClr val="BDD7EE"/>
            </a:solidFill>
          </a:ln>
        </p:spPr>
        <p:txBody>
          <a:bodyPr vert="horz" wrap="square" lIns="0" tIns="77153" rIns="0" bIns="0" rtlCol="0">
            <a:spAutoFit/>
          </a:bodyPr>
          <a:lstStyle/>
          <a:p>
            <a:pPr marL="290513" defTabSz="685800">
              <a:spcBef>
                <a:spcPts val="608"/>
              </a:spcBef>
            </a:pPr>
            <a:r>
              <a:rPr sz="2400" b="1" dirty="0">
                <a:solidFill>
                  <a:srgbClr val="FF6600"/>
                </a:solidFill>
                <a:latin typeface="微软雅黑"/>
                <a:cs typeface="微软雅黑"/>
              </a:rPr>
              <a:t>现代物流学</a:t>
            </a:r>
            <a:endParaRPr sz="2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212506" y="3165451"/>
            <a:ext cx="261938" cy="402431"/>
          </a:xfrm>
          <a:custGeom>
            <a:avLst/>
            <a:gdLst/>
            <a:ahLst/>
            <a:cxnLst/>
            <a:rect l="l" t="t" r="r" b="b"/>
            <a:pathLst>
              <a:path w="349250" h="536575">
                <a:moveTo>
                  <a:pt x="0" y="536232"/>
                </a:moveTo>
                <a:lnTo>
                  <a:pt x="2665" y="465043"/>
                </a:lnTo>
                <a:lnTo>
                  <a:pt x="10798" y="401049"/>
                </a:lnTo>
                <a:lnTo>
                  <a:pt x="23614" y="346803"/>
                </a:lnTo>
                <a:lnTo>
                  <a:pt x="40327" y="304863"/>
                </a:lnTo>
                <a:lnTo>
                  <a:pt x="82308" y="268122"/>
                </a:lnTo>
                <a:lnTo>
                  <a:pt x="104467" y="258460"/>
                </a:lnTo>
                <a:lnTo>
                  <a:pt x="124295" y="231380"/>
                </a:lnTo>
                <a:lnTo>
                  <a:pt x="141009" y="189439"/>
                </a:lnTo>
                <a:lnTo>
                  <a:pt x="153825" y="135191"/>
                </a:lnTo>
                <a:lnTo>
                  <a:pt x="161960" y="71193"/>
                </a:lnTo>
                <a:lnTo>
                  <a:pt x="164630" y="0"/>
                </a:lnTo>
                <a:lnTo>
                  <a:pt x="167925" y="71166"/>
                </a:lnTo>
                <a:lnTo>
                  <a:pt x="176625" y="135088"/>
                </a:lnTo>
                <a:lnTo>
                  <a:pt x="189922" y="189217"/>
                </a:lnTo>
                <a:lnTo>
                  <a:pt x="207007" y="231006"/>
                </a:lnTo>
                <a:lnTo>
                  <a:pt x="249313" y="267373"/>
                </a:lnTo>
                <a:lnTo>
                  <a:pt x="264515" y="267309"/>
                </a:lnTo>
                <a:lnTo>
                  <a:pt x="286755" y="276775"/>
                </a:lnTo>
                <a:lnTo>
                  <a:pt x="306821" y="303679"/>
                </a:lnTo>
                <a:lnTo>
                  <a:pt x="323907" y="345470"/>
                </a:lnTo>
                <a:lnTo>
                  <a:pt x="337203" y="399600"/>
                </a:lnTo>
                <a:lnTo>
                  <a:pt x="345903" y="463520"/>
                </a:lnTo>
                <a:lnTo>
                  <a:pt x="349199" y="534682"/>
                </a:lnTo>
              </a:path>
            </a:pathLst>
          </a:custGeom>
          <a:ln w="25400">
            <a:solidFill>
              <a:srgbClr val="BDD7EE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7" name="object 27"/>
          <p:cNvSpPr txBox="1"/>
          <p:nvPr/>
        </p:nvSpPr>
        <p:spPr>
          <a:xfrm rot="16200000">
            <a:off x="4540622" y="3616545"/>
            <a:ext cx="397545" cy="961549"/>
          </a:xfrm>
          <a:prstGeom prst="rect">
            <a:avLst/>
          </a:prstGeom>
          <a:solidFill>
            <a:srgbClr val="FFCC99"/>
          </a:solidFill>
          <a:ln w="19811">
            <a:solidFill>
              <a:srgbClr val="BDD7EE"/>
            </a:solidFill>
          </a:ln>
        </p:spPr>
        <p:txBody>
          <a:bodyPr vert="vert" wrap="square" lIns="0" tIns="0" rIns="0" bIns="0" rtlCol="0">
            <a:spAutoFit/>
          </a:bodyPr>
          <a:lstStyle/>
          <a:p>
            <a:pPr algn="ctr" defTabSz="685800">
              <a:lnSpc>
                <a:spcPts val="1267"/>
              </a:lnSpc>
            </a:pPr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物流基础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/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理论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8" name="object 28"/>
          <p:cNvSpPr txBox="1"/>
          <p:nvPr/>
        </p:nvSpPr>
        <p:spPr>
          <a:xfrm rot="16200000">
            <a:off x="6660466" y="3617023"/>
            <a:ext cx="397545" cy="961549"/>
          </a:xfrm>
          <a:prstGeom prst="rect">
            <a:avLst/>
          </a:prstGeom>
          <a:solidFill>
            <a:srgbClr val="FFCC99"/>
          </a:solidFill>
          <a:ln w="19811">
            <a:solidFill>
              <a:srgbClr val="BDD7EE"/>
            </a:solidFill>
          </a:ln>
        </p:spPr>
        <p:txBody>
          <a:bodyPr vert="vert" wrap="square" lIns="0" tIns="0" rIns="0" bIns="0" rtlCol="0">
            <a:spAutoFit/>
          </a:bodyPr>
          <a:lstStyle/>
          <a:p>
            <a:pPr algn="ctr" defTabSz="685800">
              <a:lnSpc>
                <a:spcPts val="1271"/>
              </a:lnSpc>
            </a:pPr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物流技术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/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理论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9" name="object 29"/>
          <p:cNvSpPr txBox="1"/>
          <p:nvPr/>
        </p:nvSpPr>
        <p:spPr>
          <a:xfrm rot="16200000">
            <a:off x="5617485" y="3616546"/>
            <a:ext cx="397545" cy="961549"/>
          </a:xfrm>
          <a:prstGeom prst="rect">
            <a:avLst/>
          </a:prstGeom>
          <a:solidFill>
            <a:srgbClr val="FFCC99"/>
          </a:solidFill>
          <a:ln w="19811">
            <a:solidFill>
              <a:srgbClr val="BDD7EE"/>
            </a:solidFill>
          </a:ln>
        </p:spPr>
        <p:txBody>
          <a:bodyPr vert="vert" wrap="square" lIns="0" tIns="0" rIns="0" bIns="0" rtlCol="0">
            <a:spAutoFit/>
          </a:bodyPr>
          <a:lstStyle/>
          <a:p>
            <a:pPr algn="ctr" defTabSz="685800">
              <a:lnSpc>
                <a:spcPts val="1267"/>
              </a:lnSpc>
            </a:pPr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物流管理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/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理论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0" name="object 30"/>
          <p:cNvSpPr txBox="1"/>
          <p:nvPr/>
        </p:nvSpPr>
        <p:spPr>
          <a:xfrm rot="16200000">
            <a:off x="7703447" y="3616546"/>
            <a:ext cx="397545" cy="961549"/>
          </a:xfrm>
          <a:prstGeom prst="rect">
            <a:avLst/>
          </a:prstGeom>
          <a:solidFill>
            <a:srgbClr val="FFCC99"/>
          </a:solidFill>
          <a:ln w="19811">
            <a:solidFill>
              <a:srgbClr val="BDD7EE"/>
            </a:solidFill>
          </a:ln>
        </p:spPr>
        <p:txBody>
          <a:bodyPr vert="vert" wrap="square" lIns="0" tIns="0" rIns="0" bIns="0" rtlCol="0">
            <a:spAutoFit/>
          </a:bodyPr>
          <a:lstStyle/>
          <a:p>
            <a:pPr algn="ctr" defTabSz="685800">
              <a:lnSpc>
                <a:spcPts val="1267"/>
              </a:lnSpc>
            </a:pPr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物流产业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  <a:p>
            <a:pPr algn="ctr" defTabSz="685800"/>
            <a:r>
              <a:rPr sz="1500" b="1" dirty="0">
                <a:solidFill>
                  <a:srgbClr val="0000FF"/>
                </a:solidFill>
                <a:latin typeface="微软雅黑"/>
                <a:cs typeface="微软雅黑"/>
              </a:rPr>
              <a:t>理论</a:t>
            </a:r>
            <a:endParaRPr sz="1500"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981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3" y="378424"/>
            <a:ext cx="7717631" cy="523220"/>
            <a:chOff x="152400" y="467822"/>
            <a:chExt cx="10290175" cy="497251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304797" y="467822"/>
              <a:ext cx="8416714" cy="49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目录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28031" y="782519"/>
            <a:ext cx="8730219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 defTabSz="685800"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83335" y="1544680"/>
            <a:ext cx="613954" cy="2181497"/>
          </a:xfrm>
          <a:prstGeom prst="roundRect">
            <a:avLst/>
          </a:prstGeom>
          <a:solidFill>
            <a:srgbClr val="ACCBF9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rgbClr val="9D90A0">
              <a:shade val="50000"/>
            </a:srgbClr>
          </a:lnRef>
          <a:fillRef idx="1">
            <a:srgbClr val="9D90A0"/>
          </a:fillRef>
          <a:effectRef idx="0">
            <a:srgbClr val="9D90A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 defTabSz="685800">
              <a:lnSpc>
                <a:spcPts val="25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现代物流基础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1203326" y="934721"/>
            <a:ext cx="3247390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现代物流概述</a:t>
            </a:r>
          </a:p>
        </p:txBody>
      </p:sp>
      <p:sp>
        <p:nvSpPr>
          <p:cNvPr id="49" name="右中括号 48"/>
          <p:cNvSpPr/>
          <p:nvPr/>
        </p:nvSpPr>
        <p:spPr>
          <a:xfrm rot="10800000">
            <a:off x="1029911" y="1031178"/>
            <a:ext cx="173547" cy="3240523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773794" y="2635051"/>
            <a:ext cx="276477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cxnSp>
        <p:nvCxnSpPr>
          <p:cNvPr id="51" name="直接连接符 50"/>
          <p:cNvCxnSpPr>
            <a:endCxn id="86" idx="1"/>
          </p:cNvCxnSpPr>
          <p:nvPr/>
        </p:nvCxnSpPr>
        <p:spPr>
          <a:xfrm>
            <a:off x="1024890" y="1710055"/>
            <a:ext cx="199390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57" name="圆角矩形 16"/>
          <p:cNvSpPr/>
          <p:nvPr/>
        </p:nvSpPr>
        <p:spPr>
          <a:xfrm>
            <a:off x="4814280" y="818103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物流的产生、发展及概念</a:t>
            </a:r>
          </a:p>
        </p:txBody>
      </p:sp>
      <p:sp>
        <p:nvSpPr>
          <p:cNvPr id="60" name="圆角矩形 16"/>
          <p:cNvSpPr/>
          <p:nvPr/>
        </p:nvSpPr>
        <p:spPr>
          <a:xfrm>
            <a:off x="4814280" y="1135155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物流的职能与作用</a:t>
            </a:r>
          </a:p>
        </p:txBody>
      </p:sp>
      <p:sp>
        <p:nvSpPr>
          <p:cNvPr id="86" name="圆角矩形 85"/>
          <p:cNvSpPr/>
          <p:nvPr/>
        </p:nvSpPr>
        <p:spPr>
          <a:xfrm>
            <a:off x="1224281" y="1544956"/>
            <a:ext cx="3273425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物流的功能要素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1224281" y="2145665"/>
            <a:ext cx="3274695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企业物流与第三方物流</a:t>
            </a:r>
          </a:p>
        </p:txBody>
      </p:sp>
      <p:cxnSp>
        <p:nvCxnSpPr>
          <p:cNvPr id="88" name="直接连接符 87"/>
          <p:cNvCxnSpPr/>
          <p:nvPr/>
        </p:nvCxnSpPr>
        <p:spPr>
          <a:xfrm>
            <a:off x="1008381" y="2313940"/>
            <a:ext cx="199390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89" name="圆角矩形 88"/>
          <p:cNvSpPr/>
          <p:nvPr/>
        </p:nvSpPr>
        <p:spPr>
          <a:xfrm>
            <a:off x="1224281" y="2795906"/>
            <a:ext cx="3315970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国际物流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1224281" y="3480436"/>
            <a:ext cx="3315970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现代物流管理</a:t>
            </a:r>
          </a:p>
        </p:txBody>
      </p:sp>
      <p:sp>
        <p:nvSpPr>
          <p:cNvPr id="91" name="圆角矩形 90"/>
          <p:cNvSpPr/>
          <p:nvPr/>
        </p:nvSpPr>
        <p:spPr>
          <a:xfrm>
            <a:off x="1224281" y="4114801"/>
            <a:ext cx="3315970" cy="329565"/>
          </a:xfrm>
          <a:prstGeom prst="roundRect">
            <a:avLst/>
          </a:prstGeom>
          <a:noFill/>
          <a:ln w="25400" cap="flat" cmpd="sng" algn="ctr">
            <a:solidFill>
              <a:srgbClr val="242852"/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学习情境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6: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现代物流发展趋势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1010921" y="2955925"/>
            <a:ext cx="199390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1003935" y="3645535"/>
            <a:ext cx="199390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94" name="右中括号 93"/>
          <p:cNvSpPr/>
          <p:nvPr/>
        </p:nvSpPr>
        <p:spPr>
          <a:xfrm rot="10800000">
            <a:off x="4655186" y="870586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algn="ctr"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>
            <a:off x="4450716" y="1109980"/>
            <a:ext cx="199390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96" name="圆角矩形 16"/>
          <p:cNvSpPr/>
          <p:nvPr/>
        </p:nvSpPr>
        <p:spPr>
          <a:xfrm>
            <a:off x="4855555" y="1449480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包装、装卸、运输、保管储存</a:t>
            </a:r>
          </a:p>
        </p:txBody>
      </p:sp>
      <p:sp>
        <p:nvSpPr>
          <p:cNvPr id="97" name="右中括号 96"/>
          <p:cNvSpPr/>
          <p:nvPr/>
        </p:nvSpPr>
        <p:spPr>
          <a:xfrm rot="10800000">
            <a:off x="4670426" y="1461770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4500246" y="1675765"/>
            <a:ext cx="144145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99" name="圆角矩形 16"/>
          <p:cNvSpPr/>
          <p:nvPr/>
        </p:nvSpPr>
        <p:spPr>
          <a:xfrm>
            <a:off x="4855555" y="1781585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流通加工、配送、物流信息</a:t>
            </a:r>
          </a:p>
        </p:txBody>
      </p:sp>
      <p:sp>
        <p:nvSpPr>
          <p:cNvPr id="100" name="圆角矩形 16"/>
          <p:cNvSpPr/>
          <p:nvPr/>
        </p:nvSpPr>
        <p:spPr>
          <a:xfrm>
            <a:off x="4839336" y="2093595"/>
            <a:ext cx="3559175" cy="279400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供应、生产、销售、回收、废弃物流</a:t>
            </a:r>
          </a:p>
        </p:txBody>
      </p:sp>
      <p:sp>
        <p:nvSpPr>
          <p:cNvPr id="101" name="右中括号 100"/>
          <p:cNvSpPr/>
          <p:nvPr/>
        </p:nvSpPr>
        <p:spPr>
          <a:xfrm rot="10800000">
            <a:off x="4653916" y="2105660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4483736" y="2319655"/>
            <a:ext cx="144145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103" name="圆角矩形 16"/>
          <p:cNvSpPr/>
          <p:nvPr/>
        </p:nvSpPr>
        <p:spPr>
          <a:xfrm>
            <a:off x="4839045" y="2425475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第三方物流</a:t>
            </a:r>
          </a:p>
        </p:txBody>
      </p:sp>
      <p:sp>
        <p:nvSpPr>
          <p:cNvPr id="104" name="圆角矩形 16"/>
          <p:cNvSpPr/>
          <p:nvPr/>
        </p:nvSpPr>
        <p:spPr>
          <a:xfrm>
            <a:off x="4894580" y="2754630"/>
            <a:ext cx="3907155" cy="279400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国际物流与国际贸易、国际物流基本操作</a:t>
            </a:r>
          </a:p>
        </p:txBody>
      </p:sp>
      <p:sp>
        <p:nvSpPr>
          <p:cNvPr id="105" name="右中括号 104"/>
          <p:cNvSpPr/>
          <p:nvPr/>
        </p:nvSpPr>
        <p:spPr>
          <a:xfrm rot="10800000">
            <a:off x="4709161" y="2766695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06" name="直接连接符 105"/>
          <p:cNvCxnSpPr/>
          <p:nvPr/>
        </p:nvCxnSpPr>
        <p:spPr>
          <a:xfrm>
            <a:off x="4538981" y="2980690"/>
            <a:ext cx="144145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107" name="圆角矩形 16"/>
          <p:cNvSpPr/>
          <p:nvPr/>
        </p:nvSpPr>
        <p:spPr>
          <a:xfrm>
            <a:off x="4894290" y="3086510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国际货物运输保险</a:t>
            </a:r>
          </a:p>
        </p:txBody>
      </p:sp>
      <p:sp>
        <p:nvSpPr>
          <p:cNvPr id="108" name="圆角矩形 16"/>
          <p:cNvSpPr/>
          <p:nvPr/>
        </p:nvSpPr>
        <p:spPr>
          <a:xfrm>
            <a:off x="4897121" y="3415665"/>
            <a:ext cx="3599815" cy="279400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物流成本</a:t>
            </a:r>
            <a:r>
              <a:rPr lang="en-US" altLang="zh-CN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&amp;</a:t>
            </a:r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质量管理、供应链物流</a:t>
            </a:r>
          </a:p>
        </p:txBody>
      </p:sp>
      <p:sp>
        <p:nvSpPr>
          <p:cNvPr id="109" name="右中括号 108"/>
          <p:cNvSpPr/>
          <p:nvPr/>
        </p:nvSpPr>
        <p:spPr>
          <a:xfrm rot="10800000">
            <a:off x="4711701" y="3427730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10" name="直接连接符 109"/>
          <p:cNvCxnSpPr/>
          <p:nvPr/>
        </p:nvCxnSpPr>
        <p:spPr>
          <a:xfrm>
            <a:off x="4541521" y="3641725"/>
            <a:ext cx="144145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111" name="圆角矩形 16"/>
          <p:cNvSpPr/>
          <p:nvPr/>
        </p:nvSpPr>
        <p:spPr>
          <a:xfrm>
            <a:off x="4896829" y="3747545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现代物流技术、现代信息技术</a:t>
            </a:r>
          </a:p>
        </p:txBody>
      </p:sp>
      <p:sp>
        <p:nvSpPr>
          <p:cNvPr id="112" name="圆角矩形 16"/>
          <p:cNvSpPr/>
          <p:nvPr/>
        </p:nvSpPr>
        <p:spPr>
          <a:xfrm>
            <a:off x="4916171" y="4072256"/>
            <a:ext cx="2980690" cy="279400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绿色物流、冷链物流</a:t>
            </a:r>
          </a:p>
        </p:txBody>
      </p:sp>
      <p:sp>
        <p:nvSpPr>
          <p:cNvPr id="113" name="右中括号 112"/>
          <p:cNvSpPr/>
          <p:nvPr/>
        </p:nvSpPr>
        <p:spPr>
          <a:xfrm rot="10800000">
            <a:off x="4730751" y="4084321"/>
            <a:ext cx="76835" cy="459105"/>
          </a:xfrm>
          <a:prstGeom prst="rightBracket">
            <a:avLst/>
          </a:prstGeom>
          <a:noFill/>
          <a:ln w="38100" cap="flat" cmpd="sng" algn="ctr">
            <a:solidFill>
              <a:srgbClr val="9D90A0"/>
            </a:solidFill>
            <a:prstDash val="sysDot"/>
          </a:ln>
          <a:effectLst/>
        </p:spPr>
        <p:style>
          <a:lnRef idx="1">
            <a:srgbClr val="9D90A0"/>
          </a:lnRef>
          <a:fillRef idx="0">
            <a:srgbClr val="9D90A0"/>
          </a:fillRef>
          <a:effectRef idx="0">
            <a:srgbClr val="9D90A0"/>
          </a:effectRef>
          <a:fontRef idx="minor">
            <a:sysClr val="windowText" lastClr="000000"/>
          </a:fontRef>
        </p:style>
        <p:txBody>
          <a:bodyPr rtlCol="0" anchor="ctr"/>
          <a:lstStyle/>
          <a:p>
            <a:pPr defTabSz="685800"/>
            <a:endParaRPr lang="zh-CN" altLang="en-US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>
            <a:off x="4560571" y="4298315"/>
            <a:ext cx="144145" cy="0"/>
          </a:xfrm>
          <a:prstGeom prst="line">
            <a:avLst/>
          </a:prstGeom>
          <a:noFill/>
          <a:ln w="28575" cap="flat" cmpd="sng" algn="ctr">
            <a:solidFill>
              <a:srgbClr val="9D90A0"/>
            </a:solidFill>
            <a:prstDash val="sysDash"/>
          </a:ln>
          <a:effectLst/>
        </p:spPr>
        <p:style>
          <a:lnRef idx="1">
            <a:srgbClr val="0070C0"/>
          </a:lnRef>
          <a:fillRef idx="0">
            <a:srgbClr val="0070C0"/>
          </a:fillRef>
          <a:effectRef idx="0">
            <a:srgbClr val="0070C0"/>
          </a:effectRef>
          <a:fontRef idx="minor">
            <a:sysClr val="windowText" lastClr="000000"/>
          </a:fontRef>
        </p:style>
      </p:cxnSp>
      <p:sp>
        <p:nvSpPr>
          <p:cNvPr id="115" name="圆角矩形 16"/>
          <p:cNvSpPr/>
          <p:nvPr/>
        </p:nvSpPr>
        <p:spPr>
          <a:xfrm>
            <a:off x="4915879" y="4404135"/>
            <a:ext cx="2980376" cy="279373"/>
          </a:xfrm>
          <a:prstGeom prst="roundRect">
            <a:avLst/>
          </a:prstGeom>
          <a:noFill/>
          <a:ln w="9525" cap="flat" cmpd="sng" algn="ctr">
            <a:solidFill>
              <a:srgbClr val="9D90A0">
                <a:lumMod val="75000"/>
              </a:srgbClr>
            </a:solidFill>
            <a:prstDash val="solid"/>
          </a:ln>
          <a:effectLst/>
        </p:spPr>
        <p:style>
          <a:lnRef idx="2">
            <a:srgbClr val="0070C0">
              <a:shade val="50000"/>
            </a:srgbClr>
          </a:lnRef>
          <a:fillRef idx="1">
            <a:srgbClr val="0070C0"/>
          </a:fillRef>
          <a:effectRef idx="0">
            <a:srgbClr val="0070C0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defTabSz="685800"/>
            <a:r>
              <a:rPr lang="zh-CN" altLang="en-US" sz="1600" dirty="0">
                <a:solidFill>
                  <a:srgbClr val="ACCBF9">
                    <a:lumMod val="25000"/>
                  </a:srgbClr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电子商务与物流、物流金融</a:t>
            </a:r>
          </a:p>
        </p:txBody>
      </p:sp>
    </p:spTree>
    <p:extLst>
      <p:ext uri="{BB962C8B-B14F-4D97-AF65-F5344CB8AC3E}">
        <p14:creationId xmlns:p14="http://schemas.microsoft.com/office/powerpoint/2010/main" val="367940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60670" y="1196722"/>
            <a:ext cx="1841372" cy="184022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26964" y="1263015"/>
            <a:ext cx="1708785" cy="1707833"/>
          </a:xfrm>
          <a:custGeom>
            <a:avLst/>
            <a:gdLst/>
            <a:ahLst/>
            <a:cxnLst/>
            <a:rect l="l" t="t" r="r" b="b"/>
            <a:pathLst>
              <a:path w="2278379" h="2277110">
                <a:moveTo>
                  <a:pt x="1139190" y="0"/>
                </a:moveTo>
                <a:lnTo>
                  <a:pt x="1091034" y="998"/>
                </a:lnTo>
                <a:lnTo>
                  <a:pt x="1043389" y="3968"/>
                </a:lnTo>
                <a:lnTo>
                  <a:pt x="996292" y="8869"/>
                </a:lnTo>
                <a:lnTo>
                  <a:pt x="949784" y="15663"/>
                </a:lnTo>
                <a:lnTo>
                  <a:pt x="903903" y="24309"/>
                </a:lnTo>
                <a:lnTo>
                  <a:pt x="858691" y="34768"/>
                </a:lnTo>
                <a:lnTo>
                  <a:pt x="814186" y="47001"/>
                </a:lnTo>
                <a:lnTo>
                  <a:pt x="770427" y="60967"/>
                </a:lnTo>
                <a:lnTo>
                  <a:pt x="727455" y="76628"/>
                </a:lnTo>
                <a:lnTo>
                  <a:pt x="685308" y="93944"/>
                </a:lnTo>
                <a:lnTo>
                  <a:pt x="644027" y="112876"/>
                </a:lnTo>
                <a:lnTo>
                  <a:pt x="603650" y="133384"/>
                </a:lnTo>
                <a:lnTo>
                  <a:pt x="564218" y="155428"/>
                </a:lnTo>
                <a:lnTo>
                  <a:pt x="525770" y="178969"/>
                </a:lnTo>
                <a:lnTo>
                  <a:pt x="488345" y="203967"/>
                </a:lnTo>
                <a:lnTo>
                  <a:pt x="451984" y="230384"/>
                </a:lnTo>
                <a:lnTo>
                  <a:pt x="416725" y="258178"/>
                </a:lnTo>
                <a:lnTo>
                  <a:pt x="382608" y="287312"/>
                </a:lnTo>
                <a:lnTo>
                  <a:pt x="349672" y="317745"/>
                </a:lnTo>
                <a:lnTo>
                  <a:pt x="317958" y="349438"/>
                </a:lnTo>
                <a:lnTo>
                  <a:pt x="287505" y="382351"/>
                </a:lnTo>
                <a:lnTo>
                  <a:pt x="258352" y="416445"/>
                </a:lnTo>
                <a:lnTo>
                  <a:pt x="230538" y="451681"/>
                </a:lnTo>
                <a:lnTo>
                  <a:pt x="204104" y="488018"/>
                </a:lnTo>
                <a:lnTo>
                  <a:pt x="179089" y="525418"/>
                </a:lnTo>
                <a:lnTo>
                  <a:pt x="155532" y="563840"/>
                </a:lnTo>
                <a:lnTo>
                  <a:pt x="133473" y="603246"/>
                </a:lnTo>
                <a:lnTo>
                  <a:pt x="112952" y="643595"/>
                </a:lnTo>
                <a:lnTo>
                  <a:pt x="94008" y="684849"/>
                </a:lnTo>
                <a:lnTo>
                  <a:pt x="76680" y="726967"/>
                </a:lnTo>
                <a:lnTo>
                  <a:pt x="61008" y="769911"/>
                </a:lnTo>
                <a:lnTo>
                  <a:pt x="47032" y="813640"/>
                </a:lnTo>
                <a:lnTo>
                  <a:pt x="34791" y="858116"/>
                </a:lnTo>
                <a:lnTo>
                  <a:pt x="24325" y="903298"/>
                </a:lnTo>
                <a:lnTo>
                  <a:pt x="15673" y="949148"/>
                </a:lnTo>
                <a:lnTo>
                  <a:pt x="8875" y="995625"/>
                </a:lnTo>
                <a:lnTo>
                  <a:pt x="3971" y="1042690"/>
                </a:lnTo>
                <a:lnTo>
                  <a:pt x="999" y="1090304"/>
                </a:lnTo>
                <a:lnTo>
                  <a:pt x="0" y="1138427"/>
                </a:lnTo>
                <a:lnTo>
                  <a:pt x="999" y="1186551"/>
                </a:lnTo>
                <a:lnTo>
                  <a:pt x="3971" y="1234165"/>
                </a:lnTo>
                <a:lnTo>
                  <a:pt x="8875" y="1281230"/>
                </a:lnTo>
                <a:lnTo>
                  <a:pt x="15673" y="1327707"/>
                </a:lnTo>
                <a:lnTo>
                  <a:pt x="24325" y="1373557"/>
                </a:lnTo>
                <a:lnTo>
                  <a:pt x="34791" y="1418739"/>
                </a:lnTo>
                <a:lnTo>
                  <a:pt x="47032" y="1463215"/>
                </a:lnTo>
                <a:lnTo>
                  <a:pt x="61008" y="1506944"/>
                </a:lnTo>
                <a:lnTo>
                  <a:pt x="76680" y="1549888"/>
                </a:lnTo>
                <a:lnTo>
                  <a:pt x="94008" y="1592006"/>
                </a:lnTo>
                <a:lnTo>
                  <a:pt x="112952" y="1633260"/>
                </a:lnTo>
                <a:lnTo>
                  <a:pt x="133473" y="1673609"/>
                </a:lnTo>
                <a:lnTo>
                  <a:pt x="155532" y="1713015"/>
                </a:lnTo>
                <a:lnTo>
                  <a:pt x="179089" y="1751437"/>
                </a:lnTo>
                <a:lnTo>
                  <a:pt x="204104" y="1788837"/>
                </a:lnTo>
                <a:lnTo>
                  <a:pt x="230538" y="1825174"/>
                </a:lnTo>
                <a:lnTo>
                  <a:pt x="258352" y="1860410"/>
                </a:lnTo>
                <a:lnTo>
                  <a:pt x="287505" y="1894504"/>
                </a:lnTo>
                <a:lnTo>
                  <a:pt x="317958" y="1927417"/>
                </a:lnTo>
                <a:lnTo>
                  <a:pt x="349672" y="1959110"/>
                </a:lnTo>
                <a:lnTo>
                  <a:pt x="382608" y="1989543"/>
                </a:lnTo>
                <a:lnTo>
                  <a:pt x="416725" y="2018677"/>
                </a:lnTo>
                <a:lnTo>
                  <a:pt x="451984" y="2046471"/>
                </a:lnTo>
                <a:lnTo>
                  <a:pt x="488345" y="2072888"/>
                </a:lnTo>
                <a:lnTo>
                  <a:pt x="525770" y="2097886"/>
                </a:lnTo>
                <a:lnTo>
                  <a:pt x="564218" y="2121427"/>
                </a:lnTo>
                <a:lnTo>
                  <a:pt x="603650" y="2143471"/>
                </a:lnTo>
                <a:lnTo>
                  <a:pt x="644027" y="2163979"/>
                </a:lnTo>
                <a:lnTo>
                  <a:pt x="685308" y="2182911"/>
                </a:lnTo>
                <a:lnTo>
                  <a:pt x="727455" y="2200227"/>
                </a:lnTo>
                <a:lnTo>
                  <a:pt x="770427" y="2215888"/>
                </a:lnTo>
                <a:lnTo>
                  <a:pt x="814186" y="2229854"/>
                </a:lnTo>
                <a:lnTo>
                  <a:pt x="858691" y="2242087"/>
                </a:lnTo>
                <a:lnTo>
                  <a:pt x="903903" y="2252546"/>
                </a:lnTo>
                <a:lnTo>
                  <a:pt x="949784" y="2261192"/>
                </a:lnTo>
                <a:lnTo>
                  <a:pt x="996292" y="2267986"/>
                </a:lnTo>
                <a:lnTo>
                  <a:pt x="1043389" y="2272887"/>
                </a:lnTo>
                <a:lnTo>
                  <a:pt x="1091034" y="2275857"/>
                </a:lnTo>
                <a:lnTo>
                  <a:pt x="1139190" y="2276855"/>
                </a:lnTo>
                <a:lnTo>
                  <a:pt x="1187345" y="2275857"/>
                </a:lnTo>
                <a:lnTo>
                  <a:pt x="1234990" y="2272887"/>
                </a:lnTo>
                <a:lnTo>
                  <a:pt x="1282087" y="2267986"/>
                </a:lnTo>
                <a:lnTo>
                  <a:pt x="1328595" y="2261192"/>
                </a:lnTo>
                <a:lnTo>
                  <a:pt x="1374476" y="2252546"/>
                </a:lnTo>
                <a:lnTo>
                  <a:pt x="1419688" y="2242087"/>
                </a:lnTo>
                <a:lnTo>
                  <a:pt x="1464193" y="2229854"/>
                </a:lnTo>
                <a:lnTo>
                  <a:pt x="1507952" y="2215888"/>
                </a:lnTo>
                <a:lnTo>
                  <a:pt x="1550924" y="2200227"/>
                </a:lnTo>
                <a:lnTo>
                  <a:pt x="1593071" y="2182911"/>
                </a:lnTo>
                <a:lnTo>
                  <a:pt x="1634352" y="2163979"/>
                </a:lnTo>
                <a:lnTo>
                  <a:pt x="1674729" y="2143471"/>
                </a:lnTo>
                <a:lnTo>
                  <a:pt x="1714161" y="2121427"/>
                </a:lnTo>
                <a:lnTo>
                  <a:pt x="1752609" y="2097886"/>
                </a:lnTo>
                <a:lnTo>
                  <a:pt x="1790034" y="2072888"/>
                </a:lnTo>
                <a:lnTo>
                  <a:pt x="1826395" y="2046471"/>
                </a:lnTo>
                <a:lnTo>
                  <a:pt x="1861654" y="2018677"/>
                </a:lnTo>
                <a:lnTo>
                  <a:pt x="1895771" y="1989543"/>
                </a:lnTo>
                <a:lnTo>
                  <a:pt x="1928707" y="1959110"/>
                </a:lnTo>
                <a:lnTo>
                  <a:pt x="1960421" y="1927417"/>
                </a:lnTo>
                <a:lnTo>
                  <a:pt x="1990874" y="1894504"/>
                </a:lnTo>
                <a:lnTo>
                  <a:pt x="2020027" y="1860410"/>
                </a:lnTo>
                <a:lnTo>
                  <a:pt x="2047841" y="1825174"/>
                </a:lnTo>
                <a:lnTo>
                  <a:pt x="2074275" y="1788837"/>
                </a:lnTo>
                <a:lnTo>
                  <a:pt x="2099290" y="1751437"/>
                </a:lnTo>
                <a:lnTo>
                  <a:pt x="2122847" y="1713015"/>
                </a:lnTo>
                <a:lnTo>
                  <a:pt x="2144906" y="1673609"/>
                </a:lnTo>
                <a:lnTo>
                  <a:pt x="2165427" y="1633260"/>
                </a:lnTo>
                <a:lnTo>
                  <a:pt x="2184371" y="1592006"/>
                </a:lnTo>
                <a:lnTo>
                  <a:pt x="2201699" y="1549888"/>
                </a:lnTo>
                <a:lnTo>
                  <a:pt x="2217371" y="1506944"/>
                </a:lnTo>
                <a:lnTo>
                  <a:pt x="2231347" y="1463215"/>
                </a:lnTo>
                <a:lnTo>
                  <a:pt x="2243588" y="1418739"/>
                </a:lnTo>
                <a:lnTo>
                  <a:pt x="2254054" y="1373557"/>
                </a:lnTo>
                <a:lnTo>
                  <a:pt x="2262706" y="1327707"/>
                </a:lnTo>
                <a:lnTo>
                  <a:pt x="2269504" y="1281230"/>
                </a:lnTo>
                <a:lnTo>
                  <a:pt x="2274408" y="1234165"/>
                </a:lnTo>
                <a:lnTo>
                  <a:pt x="2277380" y="1186551"/>
                </a:lnTo>
                <a:lnTo>
                  <a:pt x="2278380" y="1138427"/>
                </a:lnTo>
                <a:lnTo>
                  <a:pt x="2277380" y="1090304"/>
                </a:lnTo>
                <a:lnTo>
                  <a:pt x="2274408" y="1042690"/>
                </a:lnTo>
                <a:lnTo>
                  <a:pt x="2269504" y="995625"/>
                </a:lnTo>
                <a:lnTo>
                  <a:pt x="2262706" y="949148"/>
                </a:lnTo>
                <a:lnTo>
                  <a:pt x="2254054" y="903298"/>
                </a:lnTo>
                <a:lnTo>
                  <a:pt x="2243588" y="858116"/>
                </a:lnTo>
                <a:lnTo>
                  <a:pt x="2231347" y="813640"/>
                </a:lnTo>
                <a:lnTo>
                  <a:pt x="2217371" y="769911"/>
                </a:lnTo>
                <a:lnTo>
                  <a:pt x="2201699" y="726967"/>
                </a:lnTo>
                <a:lnTo>
                  <a:pt x="2184371" y="684849"/>
                </a:lnTo>
                <a:lnTo>
                  <a:pt x="2165427" y="643595"/>
                </a:lnTo>
                <a:lnTo>
                  <a:pt x="2144906" y="603246"/>
                </a:lnTo>
                <a:lnTo>
                  <a:pt x="2122847" y="563840"/>
                </a:lnTo>
                <a:lnTo>
                  <a:pt x="2099290" y="525418"/>
                </a:lnTo>
                <a:lnTo>
                  <a:pt x="2074275" y="488018"/>
                </a:lnTo>
                <a:lnTo>
                  <a:pt x="2047841" y="451681"/>
                </a:lnTo>
                <a:lnTo>
                  <a:pt x="2020027" y="416445"/>
                </a:lnTo>
                <a:lnTo>
                  <a:pt x="1990874" y="382351"/>
                </a:lnTo>
                <a:lnTo>
                  <a:pt x="1960421" y="349438"/>
                </a:lnTo>
                <a:lnTo>
                  <a:pt x="1928707" y="317745"/>
                </a:lnTo>
                <a:lnTo>
                  <a:pt x="1895771" y="287312"/>
                </a:lnTo>
                <a:lnTo>
                  <a:pt x="1861654" y="258178"/>
                </a:lnTo>
                <a:lnTo>
                  <a:pt x="1826395" y="230384"/>
                </a:lnTo>
                <a:lnTo>
                  <a:pt x="1790034" y="203967"/>
                </a:lnTo>
                <a:lnTo>
                  <a:pt x="1752609" y="178969"/>
                </a:lnTo>
                <a:lnTo>
                  <a:pt x="1714161" y="155428"/>
                </a:lnTo>
                <a:lnTo>
                  <a:pt x="1674729" y="133384"/>
                </a:lnTo>
                <a:lnTo>
                  <a:pt x="1634352" y="112876"/>
                </a:lnTo>
                <a:lnTo>
                  <a:pt x="1593071" y="93944"/>
                </a:lnTo>
                <a:lnTo>
                  <a:pt x="1550924" y="76628"/>
                </a:lnTo>
                <a:lnTo>
                  <a:pt x="1507952" y="60967"/>
                </a:lnTo>
                <a:lnTo>
                  <a:pt x="1464193" y="47001"/>
                </a:lnTo>
                <a:lnTo>
                  <a:pt x="1419688" y="34768"/>
                </a:lnTo>
                <a:lnTo>
                  <a:pt x="1374476" y="24309"/>
                </a:lnTo>
                <a:lnTo>
                  <a:pt x="1328595" y="15663"/>
                </a:lnTo>
                <a:lnTo>
                  <a:pt x="1282087" y="8869"/>
                </a:lnTo>
                <a:lnTo>
                  <a:pt x="1234990" y="3968"/>
                </a:lnTo>
                <a:lnTo>
                  <a:pt x="1187345" y="998"/>
                </a:lnTo>
                <a:lnTo>
                  <a:pt x="1139190" y="0"/>
                </a:lnTo>
                <a:close/>
              </a:path>
            </a:pathLst>
          </a:custGeom>
          <a:solidFill>
            <a:srgbClr val="32859A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754576" y="1599343"/>
            <a:ext cx="1052989" cy="102480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defTabSz="685800">
              <a:spcBef>
                <a:spcPts val="71"/>
              </a:spcBef>
            </a:pPr>
            <a:r>
              <a:rPr sz="6600" b="1" spc="-4" dirty="0" smtClean="0">
                <a:solidFill>
                  <a:srgbClr val="FFFFFF"/>
                </a:solidFill>
                <a:latin typeface="微软雅黑"/>
                <a:cs typeface="微软雅黑"/>
              </a:rPr>
              <a:t>0</a:t>
            </a:r>
            <a:r>
              <a:rPr lang="en-US" sz="6600" b="1" spc="-4" dirty="0" smtClean="0">
                <a:solidFill>
                  <a:srgbClr val="FFFFFF"/>
                </a:solidFill>
                <a:latin typeface="微软雅黑"/>
                <a:cs typeface="微软雅黑"/>
              </a:rPr>
              <a:t>3</a:t>
            </a:r>
            <a:endParaRPr sz="6600" dirty="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00200" y="1599343"/>
            <a:ext cx="2303145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zh-CN" altLang="en-US" sz="3000" spc="-4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课程学习考核</a:t>
            </a:r>
            <a:endParaRPr sz="3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20649" y="2116836"/>
            <a:ext cx="3851434" cy="0"/>
          </a:xfrm>
          <a:custGeom>
            <a:avLst/>
            <a:gdLst/>
            <a:ahLst/>
            <a:cxnLst/>
            <a:rect l="l" t="t" r="r" b="b"/>
            <a:pathLst>
              <a:path w="5135245">
                <a:moveTo>
                  <a:pt x="0" y="0"/>
                </a:moveTo>
                <a:lnTo>
                  <a:pt x="5135245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90189" y="3310472"/>
            <a:ext cx="5353811" cy="164998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97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c9b64bc6-1eba-4c6b-bf69-a2e6574c7049"/>
  <p:tag name="COMMONDATA" val="eyJoZGlkIjoiY2JjYjAwOGFlNzdiMjk5NDU3ZGQwNzIyYjY2N2UyMD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00184_3*m_i*1_1"/>
  <p:tag name="KSO_WM_TEMPLATE_CATEGORY" val="diagram"/>
  <p:tag name="KSO_WM_TEMPLATE_INDEX" val="20200184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200184_3*m_h_i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200184_3*m_h_i*1_2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200184_3*m_h_i*1_4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200184_3*m_h_i*1_1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200184_3*m_h_i*1_2_2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200184_3*m_h_i*1_4_2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1"/>
  <p:tag name="KSO_WM_UNIT_ID" val="diagram20200184_3*i*1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LINE_FORE_SCHEMECOLOR_INDEX" val="14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7"/>
  <p:tag name="KSO_WM_UNIT_ID" val="diagram20200184_3*m_h_i*1_1_7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2"/>
  <p:tag name="KSO_WM_UNIT_ID" val="diagram20200184_3*i*2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FILL_FORE_SCHEMECOLOR_INDEX" val="14"/>
  <p:tag name="KSO_WM_UNI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84_3*m_h_a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200184_3*i*3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LINE_FORE_SCHEMECOLOR_INDEX" val="14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200184_3*m_h_i*1_4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6"/>
  <p:tag name="KSO_WM_UNIT_ID" val="diagram20200184_3*m_h_i*1_2_6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2*10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200184_3*m_h_x*1_2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5"/>
  <p:tag name="KSO_WM_UNIT_ID" val="diagram20200184_3*m_h_i*1_4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2*10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200184_3*m_h_x*1_4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84_3*m_h_a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200184_3*m_h_a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i"/>
  <p:tag name="KSO_WM_UNIT_INDEX" val="3"/>
  <p:tag name="KSO_WM_UNIT_ID" val="diagram20200184_3*i*3"/>
  <p:tag name="KSO_WM_TEMPLATE_CATEGORY" val="diagram"/>
  <p:tag name="KSO_WM_TEMPLATE_INDEX" val="20200184"/>
  <p:tag name="KSO_WM_UNIT_LAYERLEVEL" val="1"/>
  <p:tag name="KSO_WM_TAG_VERSION" val="1.0"/>
  <p:tag name="KSO_WM_BEAUTIFY_FLAG" val="#wm#"/>
  <p:tag name="KSO_WM_UNIT_LINE_FORE_SCHEMECOLOR_INDEX" val="14"/>
  <p:tag name="KSO_WM_UNIT_LINE_FILL_TYP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4_3*m_h_i*1_2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4_3*m_h_i*1_2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200184_3*m_h_i*1_2_3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200184_3*m_h_i*1_2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04*10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200184_3*m_h_x*1_1_1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24*2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2"/>
  <p:tag name="KSO_WM_UNIT_ID" val="diagram20200184_3*m_h_x*1_1_2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200184_3*m_h_i*1_1_4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5"/>
  <p:tag name="KSO_WM_UNIT_ID" val="diagram20200184_3*m_h_i*1_1_5"/>
  <p:tag name="KSO_WM_TEMPLATE_CATEGORY" val="diagram"/>
  <p:tag name="KSO_WM_TEMPLATE_INDEX" val="20200184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530,&quot;width&quot;:1916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1809</Words>
  <Application>Microsoft Office PowerPoint</Application>
  <PresentationFormat>全屏显示(16:9)</PresentationFormat>
  <Paragraphs>224</Paragraphs>
  <Slides>36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36</vt:i4>
      </vt:variant>
    </vt:vector>
  </HeadingPairs>
  <TitlesOfParts>
    <vt:vector size="55" baseType="lpstr">
      <vt:lpstr>Bosch Office Sans</vt:lpstr>
      <vt:lpstr>黑体</vt:lpstr>
      <vt:lpstr>华文楷体</vt:lpstr>
      <vt:lpstr>华文中宋</vt:lpstr>
      <vt:lpstr>宋体</vt:lpstr>
      <vt:lpstr>微软雅黑</vt:lpstr>
      <vt:lpstr>微软雅黑 Light</vt:lpstr>
      <vt:lpstr>Arial</vt:lpstr>
      <vt:lpstr>Calibri</vt:lpstr>
      <vt:lpstr>Times New Roman</vt:lpstr>
      <vt:lpstr>Wingdings</vt:lpstr>
      <vt:lpstr>Wingdings 3</vt:lpstr>
      <vt:lpstr>Office 主题​​</vt:lpstr>
      <vt:lpstr>Bosch</vt:lpstr>
      <vt:lpstr>1_Bosch</vt:lpstr>
      <vt:lpstr>4_Office Theme</vt:lpstr>
      <vt:lpstr>Office Theme</vt:lpstr>
      <vt:lpstr>5_Office Theme</vt:lpstr>
      <vt:lpstr>2_Office Theme</vt:lpstr>
      <vt:lpstr>PowerPoint 演示文稿</vt:lpstr>
      <vt:lpstr>一、课程设置的理由：课程性质与地位</vt:lpstr>
      <vt:lpstr>一、课程设置的理由：现代物流发展的需要</vt:lpstr>
      <vt:lpstr>一、课程设置的理由：学习专业课程的需要</vt:lpstr>
      <vt:lpstr>一、课程设置的理由：培养专业意识</vt:lpstr>
      <vt:lpstr>课程主要内容与学时安排</vt:lpstr>
      <vt:lpstr>课程主要内容与学时安排</vt:lpstr>
      <vt:lpstr>PowerPoint 演示文稿</vt:lpstr>
      <vt:lpstr>课程学习考核</vt:lpstr>
      <vt:lpstr>课堂要求</vt:lpstr>
      <vt:lpstr>PowerPoint 演示文稿</vt:lpstr>
      <vt:lpstr>PowerPoint 演示文稿</vt:lpstr>
      <vt:lpstr>PowerPoint 演示文稿</vt:lpstr>
      <vt:lpstr>任务一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nsq15050797017@outlook.com</dc:creator>
  <cp:lastModifiedBy>AutoBVT</cp:lastModifiedBy>
  <cp:revision>493</cp:revision>
  <dcterms:created xsi:type="dcterms:W3CDTF">2020-05-27T12:17:00Z</dcterms:created>
  <dcterms:modified xsi:type="dcterms:W3CDTF">2025-08-23T02:04:22Z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157700F2AF8941F386043FF74975DD27</vt:lpwstr>
  </property>
</Properties>
</file>